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28" r:id="rId6"/>
    <p:sldId id="422" r:id="rId7"/>
    <p:sldId id="404" r:id="rId8"/>
    <p:sldId id="406" r:id="rId9"/>
    <p:sldId id="414" r:id="rId10"/>
    <p:sldId id="432" r:id="rId11"/>
    <p:sldId id="416" r:id="rId12"/>
    <p:sldId id="417" r:id="rId13"/>
    <p:sldId id="418" r:id="rId14"/>
    <p:sldId id="419" r:id="rId15"/>
    <p:sldId id="433" r:id="rId16"/>
    <p:sldId id="334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C89265-6EA4-4E2F-8D9C-211E0D0873ED}" v="2" dt="2022-09-20T14:17:10.703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Brooks" userId="S::claire.brooks@cityandguilds.com::045b5ce1-bb15-4c22-aa7e-c7b600949989" providerId="AD" clId="Web-{583A3F17-EFE6-95CC-C8B8-A634746AF0E4}"/>
    <pc:docChg chg="delSld modSld">
      <pc:chgData name="Claire Brooks" userId="S::claire.brooks@cityandguilds.com::045b5ce1-bb15-4c22-aa7e-c7b600949989" providerId="AD" clId="Web-{583A3F17-EFE6-95CC-C8B8-A634746AF0E4}" dt="2022-09-08T11:48:48.674" v="32" actId="20577"/>
      <pc:docMkLst>
        <pc:docMk/>
      </pc:docMkLst>
      <pc:sldChg chg="modSp">
        <pc:chgData name="Claire Brooks" userId="S::claire.brooks@cityandguilds.com::045b5ce1-bb15-4c22-aa7e-c7b600949989" providerId="AD" clId="Web-{583A3F17-EFE6-95CC-C8B8-A634746AF0E4}" dt="2022-09-08T11:48:06.032" v="6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583A3F17-EFE6-95CC-C8B8-A634746AF0E4}" dt="2022-09-08T11:48:06.032" v="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583A3F17-EFE6-95CC-C8B8-A634746AF0E4}" dt="2022-09-08T11:48:42.017" v="30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583A3F17-EFE6-95CC-C8B8-A634746AF0E4}" dt="2022-09-08T11:48:42.017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laire Brooks" userId="S::claire.brooks@cityandguilds.com::045b5ce1-bb15-4c22-aa7e-c7b600949989" providerId="AD" clId="Web-{583A3F17-EFE6-95CC-C8B8-A634746AF0E4}" dt="2022-09-08T11:48:10.298" v="8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583A3F17-EFE6-95CC-C8B8-A634746AF0E4}" dt="2022-09-08T11:48:22.111" v="25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583A3F17-EFE6-95CC-C8B8-A634746AF0E4}" dt="2022-09-08T11:48:48.674" v="32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583A3F17-EFE6-95CC-C8B8-A634746AF0E4}" dt="2022-09-08T11:48:48.674" v="32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583A3F17-EFE6-95CC-C8B8-A634746AF0E4}" dt="2022-09-08T11:48:22.095" v="16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2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0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7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4"/>
        <pc:sldMkLst>
          <pc:docMk/>
          <pc:sldMk cId="516005666" sldId="412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0"/>
        <pc:sldMkLst>
          <pc:docMk/>
          <pc:sldMk cId="1671070526" sldId="415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21"/>
        <pc:sldMkLst>
          <pc:docMk/>
          <pc:sldMk cId="1922215988" sldId="420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19"/>
        <pc:sldMkLst>
          <pc:docMk/>
          <pc:sldMk cId="49489501" sldId="421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5"/>
        <pc:sldMkLst>
          <pc:docMk/>
          <pc:sldMk cId="3037099089" sldId="426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4"/>
        <pc:sldMkLst>
          <pc:docMk/>
          <pc:sldMk cId="269153694" sldId="427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3"/>
        <pc:sldMkLst>
          <pc:docMk/>
          <pc:sldMk cId="1217362391" sldId="428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2"/>
        <pc:sldMkLst>
          <pc:docMk/>
          <pc:sldMk cId="2767397708" sldId="429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9"/>
        <pc:sldMkLst>
          <pc:docMk/>
          <pc:sldMk cId="2634543429" sldId="430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095" v="11"/>
        <pc:sldMkLst>
          <pc:docMk/>
          <pc:sldMk cId="84266849" sldId="431"/>
        </pc:sldMkLst>
      </pc:sldChg>
      <pc:sldChg chg="del">
        <pc:chgData name="Claire Brooks" userId="S::claire.brooks@cityandguilds.com::045b5ce1-bb15-4c22-aa7e-c7b600949989" providerId="AD" clId="Web-{583A3F17-EFE6-95CC-C8B8-A634746AF0E4}" dt="2022-09-08T11:48:22.111" v="18"/>
        <pc:sldMkLst>
          <pc:docMk/>
          <pc:sldMk cId="2871729809" sldId="434"/>
        </pc:sldMkLst>
      </pc:sldChg>
    </pc:docChg>
  </pc:docChgLst>
  <pc:docChgLst>
    <pc:chgData name="Eve Thould" userId="38451c84653f422f" providerId="LiveId" clId="{80C89265-6EA4-4E2F-8D9C-211E0D0873ED}"/>
    <pc:docChg chg="modSld">
      <pc:chgData name="Eve Thould" userId="38451c84653f422f" providerId="LiveId" clId="{80C89265-6EA4-4E2F-8D9C-211E0D0873ED}" dt="2022-09-20T14:17:39.713" v="33" actId="1076"/>
      <pc:docMkLst>
        <pc:docMk/>
      </pc:docMkLst>
      <pc:sldChg chg="modSp mod">
        <pc:chgData name="Eve Thould" userId="38451c84653f422f" providerId="LiveId" clId="{80C89265-6EA4-4E2F-8D9C-211E0D0873ED}" dt="2022-09-20T14:17:39.713" v="33" actId="1076"/>
        <pc:sldMkLst>
          <pc:docMk/>
          <pc:sldMk cId="0" sldId="334"/>
        </pc:sldMkLst>
        <pc:spChg chg="mod">
          <ac:chgData name="Eve Thould" userId="38451c84653f422f" providerId="LiveId" clId="{80C89265-6EA4-4E2F-8D9C-211E0D0873ED}" dt="2022-09-20T14:17:39.713" v="33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80C89265-6EA4-4E2F-8D9C-211E0D0873ED}" dt="2022-09-20T14:11:53.852" v="9" actId="20577"/>
        <pc:sldMkLst>
          <pc:docMk/>
          <pc:sldMk cId="1443380523" sldId="414"/>
        </pc:sldMkLst>
        <pc:spChg chg="mod">
          <ac:chgData name="Eve Thould" userId="38451c84653f422f" providerId="LiveId" clId="{80C89265-6EA4-4E2F-8D9C-211E0D0873ED}" dt="2022-09-20T14:11:53.852" v="9" actId="20577"/>
          <ac:spMkLst>
            <pc:docMk/>
            <pc:sldMk cId="1443380523" sldId="414"/>
            <ac:spMk id="3" creationId="{00000000-0000-0000-0000-000000000000}"/>
          </ac:spMkLst>
        </pc:spChg>
      </pc:sldChg>
      <pc:sldChg chg="modSp mod delCm">
        <pc:chgData name="Eve Thould" userId="38451c84653f422f" providerId="LiveId" clId="{80C89265-6EA4-4E2F-8D9C-211E0D0873ED}" dt="2022-09-20T14:15:51.492" v="27" actId="1076"/>
        <pc:sldMkLst>
          <pc:docMk/>
          <pc:sldMk cId="1657901876" sldId="416"/>
        </pc:sldMkLst>
        <pc:spChg chg="mod">
          <ac:chgData name="Eve Thould" userId="38451c84653f422f" providerId="LiveId" clId="{80C89265-6EA4-4E2F-8D9C-211E0D0873ED}" dt="2022-09-20T14:14:39.463" v="25" actId="948"/>
          <ac:spMkLst>
            <pc:docMk/>
            <pc:sldMk cId="1657901876" sldId="416"/>
            <ac:spMk id="3" creationId="{00000000-0000-0000-0000-000000000000}"/>
          </ac:spMkLst>
        </pc:spChg>
        <pc:picChg chg="mod">
          <ac:chgData name="Eve Thould" userId="38451c84653f422f" providerId="LiveId" clId="{80C89265-6EA4-4E2F-8D9C-211E0D0873ED}" dt="2022-09-20T14:15:51.492" v="27" actId="1076"/>
          <ac:picMkLst>
            <pc:docMk/>
            <pc:sldMk cId="1657901876" sldId="416"/>
            <ac:picMk id="5" creationId="{83EE43ED-C408-EC22-5F0A-6C7D7D1C6333}"/>
          </ac:picMkLst>
        </pc:picChg>
      </pc:sldChg>
      <pc:sldChg chg="modSp mod">
        <pc:chgData name="Eve Thould" userId="38451c84653f422f" providerId="LiveId" clId="{80C89265-6EA4-4E2F-8D9C-211E0D0873ED}" dt="2022-09-20T14:17:15.152" v="32" actId="1076"/>
        <pc:sldMkLst>
          <pc:docMk/>
          <pc:sldMk cId="402579315" sldId="417"/>
        </pc:sldMkLst>
        <pc:spChg chg="mod">
          <ac:chgData name="Eve Thould" userId="38451c84653f422f" providerId="LiveId" clId="{80C89265-6EA4-4E2F-8D9C-211E0D0873ED}" dt="2022-09-20T14:16:31.203" v="29" actId="948"/>
          <ac:spMkLst>
            <pc:docMk/>
            <pc:sldMk cId="402579315" sldId="417"/>
            <ac:spMk id="3" creationId="{00000000-0000-0000-0000-000000000000}"/>
          </ac:spMkLst>
        </pc:spChg>
        <pc:picChg chg="mod">
          <ac:chgData name="Eve Thould" userId="38451c84653f422f" providerId="LiveId" clId="{80C89265-6EA4-4E2F-8D9C-211E0D0873ED}" dt="2022-09-20T14:17:15.152" v="32" actId="1076"/>
          <ac:picMkLst>
            <pc:docMk/>
            <pc:sldMk cId="402579315" sldId="417"/>
            <ac:picMk id="6" creationId="{51840E19-C7D5-F5B1-847E-D1F310B06E5E}"/>
          </ac:picMkLst>
        </pc:picChg>
      </pc:sldChg>
      <pc:sldChg chg="modSp mod">
        <pc:chgData name="Eve Thould" userId="38451c84653f422f" providerId="LiveId" clId="{80C89265-6EA4-4E2F-8D9C-211E0D0873ED}" dt="2022-09-20T14:11:33.176" v="4" actId="20577"/>
        <pc:sldMkLst>
          <pc:docMk/>
          <pc:sldMk cId="4086666030" sldId="422"/>
        </pc:sldMkLst>
        <pc:spChg chg="mod">
          <ac:chgData name="Eve Thould" userId="38451c84653f422f" providerId="LiveId" clId="{80C89265-6EA4-4E2F-8D9C-211E0D0873ED}" dt="2022-09-20T14:11:33.176" v="4" actId="20577"/>
          <ac:spMkLst>
            <pc:docMk/>
            <pc:sldMk cId="4086666030" sldId="422"/>
            <ac:spMk id="5123" creationId="{00000000-0000-0000-0000-000000000000}"/>
          </ac:spMkLst>
        </pc:spChg>
      </pc:sldChg>
      <pc:sldChg chg="modSp mod">
        <pc:chgData name="Eve Thould" userId="38451c84653f422f" providerId="LiveId" clId="{80C89265-6EA4-4E2F-8D9C-211E0D0873ED}" dt="2022-09-20T14:12:40.208" v="10" actId="20577"/>
        <pc:sldMkLst>
          <pc:docMk/>
          <pc:sldMk cId="1069629976" sldId="432"/>
        </pc:sldMkLst>
        <pc:spChg chg="mod">
          <ac:chgData name="Eve Thould" userId="38451c84653f422f" providerId="LiveId" clId="{80C89265-6EA4-4E2F-8D9C-211E0D0873ED}" dt="2022-09-20T14:12:40.208" v="10" actId="20577"/>
          <ac:spMkLst>
            <pc:docMk/>
            <pc:sldMk cId="1069629976" sldId="432"/>
            <ac:spMk id="3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B7B1F454-867D-51E7-BD6E-D2F5939BF50F}"/>
    <pc:docChg chg="sldOrd">
      <pc:chgData name="Claire Brooks" userId="S::claire.brooks@cityandguilds.com::045b5ce1-bb15-4c22-aa7e-c7b600949989" providerId="AD" clId="Web-{B7B1F454-867D-51E7-BD6E-D2F5939BF50F}" dt="2022-09-08T11:39:17.892" v="8"/>
      <pc:docMkLst>
        <pc:docMk/>
      </pc:docMkLst>
      <pc:sldChg chg="ord">
        <pc:chgData name="Claire Brooks" userId="S::claire.brooks@cityandguilds.com::045b5ce1-bb15-4c22-aa7e-c7b600949989" providerId="AD" clId="Web-{B7B1F454-867D-51E7-BD6E-D2F5939BF50F}" dt="2022-09-08T11:36:26.683" v="2"/>
        <pc:sldMkLst>
          <pc:docMk/>
          <pc:sldMk cId="132413301" sldId="381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9:17.892" v="7"/>
        <pc:sldMkLst>
          <pc:docMk/>
          <pc:sldMk cId="338579792" sldId="404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9:17.892" v="6"/>
        <pc:sldMkLst>
          <pc:docMk/>
          <pc:sldMk cId="1232834815" sldId="406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8:23.234" v="5"/>
        <pc:sldMkLst>
          <pc:docMk/>
          <pc:sldMk cId="1671070526" sldId="415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6:26.683" v="3"/>
        <pc:sldMkLst>
          <pc:docMk/>
          <pc:sldMk cId="1922215988" sldId="420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6:26.683" v="1"/>
        <pc:sldMkLst>
          <pc:docMk/>
          <pc:sldMk cId="49489501" sldId="421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9:17.892" v="8"/>
        <pc:sldMkLst>
          <pc:docMk/>
          <pc:sldMk cId="4086666030" sldId="422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8:23.234" v="4"/>
        <pc:sldMkLst>
          <pc:docMk/>
          <pc:sldMk cId="2634543429" sldId="430"/>
        </pc:sldMkLst>
      </pc:sldChg>
      <pc:sldChg chg="ord">
        <pc:chgData name="Claire Brooks" userId="S::claire.brooks@cityandguilds.com::045b5ce1-bb15-4c22-aa7e-c7b600949989" providerId="AD" clId="Web-{B7B1F454-867D-51E7-BD6E-D2F5939BF50F}" dt="2022-09-08T11:36:26.683" v="0"/>
        <pc:sldMkLst>
          <pc:docMk/>
          <pc:sldMk cId="2871729809" sldId="43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Change Curve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Shock</c:v>
                </c:pt>
                <c:pt idx="1">
                  <c:v>Denial</c:v>
                </c:pt>
                <c:pt idx="2">
                  <c:v>Anger</c:v>
                </c:pt>
                <c:pt idx="3">
                  <c:v>Bargaining</c:v>
                </c:pt>
                <c:pt idx="4">
                  <c:v>Depression</c:v>
                </c:pt>
                <c:pt idx="5">
                  <c:v>Experiment</c:v>
                </c:pt>
                <c:pt idx="6">
                  <c:v>Decision</c:v>
                </c:pt>
                <c:pt idx="7">
                  <c:v> </c:v>
                </c:pt>
                <c:pt idx="8">
                  <c:v>Acceptance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1.5</c:v>
                </c:pt>
                <c:pt idx="1">
                  <c:v>4.5</c:v>
                </c:pt>
                <c:pt idx="2">
                  <c:v>2.5</c:v>
                </c:pt>
                <c:pt idx="3">
                  <c:v>1.6</c:v>
                </c:pt>
                <c:pt idx="4">
                  <c:v>0.5</c:v>
                </c:pt>
                <c:pt idx="5">
                  <c:v>1.5</c:v>
                </c:pt>
                <c:pt idx="6">
                  <c:v>2.8</c:v>
                </c:pt>
                <c:pt idx="7">
                  <c:v>6</c:v>
                </c:pt>
                <c:pt idx="8">
                  <c:v>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B6-4F9F-8A64-3FC721E94A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7825920"/>
        <c:axId val="387817720"/>
      </c:lineChart>
      <c:catAx>
        <c:axId val="387825920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Integration of change</a:t>
                </a:r>
              </a:p>
            </c:rich>
          </c:tx>
          <c:layout>
            <c:manualLayout>
              <c:xMode val="edge"/>
              <c:yMode val="edge"/>
              <c:x val="0.42248201613687186"/>
              <c:y val="0.945306309805444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crossAx val="387817720"/>
        <c:crosses val="autoZero"/>
        <c:auto val="1"/>
        <c:lblAlgn val="ctr"/>
        <c:lblOffset val="100"/>
        <c:noMultiLvlLbl val="0"/>
      </c:catAx>
      <c:valAx>
        <c:axId val="387817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Energy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7825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832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28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00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89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660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255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09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18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317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32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2022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1BBCDB1-B1F0-7230-1F48-6FBA1F7A54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8112" y="6058240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7: Overcoming resistance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diagram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5F79733-53CF-2508-26FC-AD9A7091D69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606471653"/>
              </p:ext>
            </p:extLst>
          </p:nvPr>
        </p:nvGraphicFramePr>
        <p:xfrm>
          <a:off x="457200" y="1582738"/>
          <a:ext cx="8229600" cy="424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68324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(3)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main characteristic of the </a:t>
            </a:r>
            <a:r>
              <a:rPr lang="en-GB" sz="2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model is the way it is designed to support people through the various emotions they go through during change.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24470ED-A6E6-A058-6069-97B5536C4277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3970273365"/>
              </p:ext>
            </p:extLst>
          </p:nvPr>
        </p:nvGraphicFramePr>
        <p:xfrm>
          <a:off x="457200" y="2539034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504">
                  <a:extLst>
                    <a:ext uri="{9D8B030D-6E8A-4147-A177-3AD203B41FA5}">
                      <a16:colId xmlns:a16="http://schemas.microsoft.com/office/drawing/2014/main" val="124721337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993830620"/>
                    </a:ext>
                  </a:extLst>
                </a:gridCol>
                <a:gridCol w="3322712">
                  <a:extLst>
                    <a:ext uri="{9D8B030D-6E8A-4147-A177-3AD203B41FA5}">
                      <a16:colId xmlns:a16="http://schemas.microsoft.com/office/drawing/2014/main" val="966014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Expected reaction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66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Shock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Resist engaging, withdrawal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Empathy, understanding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036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Denial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Disbelief, try to prove it’s untrue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Communicate need for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642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Anger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fair, blame others, abusive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Confirm acceptable behaviour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42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Bargaining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Tries to keep things the same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Understand personal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247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Depression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Lowest ebb, feels a failure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Empathy, support, kindness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794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Experiment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Initial/tentative engagement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Practise new solutions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23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Decision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Need to learn to work new ways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Positive reinforcement, praise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733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Acceptance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Inevitability of change, 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 on benefits/how it works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461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738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53522"/>
            <a:ext cx="8568952" cy="382588"/>
          </a:xfrm>
        </p:spPr>
        <p:txBody>
          <a:bodyPr/>
          <a:lstStyle/>
          <a:p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change curve</a:t>
            </a:r>
            <a:r>
              <a:rPr lang="en-US" dirty="0"/>
              <a:t>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79297" y="1571375"/>
            <a:ext cx="856895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model</a:t>
            </a:r>
            <a:r>
              <a:rPr lang="en-US" dirty="0">
                <a:ea typeface="ＭＳ Ｐゴシック" pitchFamily="-105" charset="-128"/>
              </a:rPr>
              <a:t> is designed to help change managers anticipate and plan how to deal with the emotions of team members during change projects.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131348873"/>
              </p:ext>
            </p:extLst>
          </p:nvPr>
        </p:nvGraphicFramePr>
        <p:xfrm>
          <a:off x="479297" y="2564904"/>
          <a:ext cx="8388932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466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194466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Unbiased, expected emotions based on large-scale observation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Does not account for people moving through stages at different speeds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Objective, identified natural reactions, not opinions of individual managers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Observational research may not be scientific enough for some managers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Applicable to any change process involving people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clear how each stage may affect the next – not a linear model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2508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Supports other change models to overcome resistance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everyone will go through every stage and manager may not know who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403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306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2625" y="1615428"/>
            <a:ext cx="8229600" cy="3627144"/>
          </a:xfrm>
        </p:spPr>
        <p:txBody>
          <a:bodyPr/>
          <a:lstStyle/>
          <a:p>
            <a:pPr lvl="1"/>
            <a:r>
              <a:rPr lang="en-US" dirty="0"/>
              <a:t>Explain why individuals and organisations may be resistant to change and the approaches that could be used to overcome resistance.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70403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/>
                <a:cs typeface="ＭＳ Ｐゴシック" pitchFamily="-105" charset="-128"/>
              </a:rPr>
              <a:t>Learning outcomes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3483128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Explain why individuals and organisations may be resistant to change and the approaches that could be used to overcome resistance.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Causes of resistance to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Resistance is inevitable. It is to be expected and dealt with in any change management plan. It requires understanding of the causes of resistance.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 </a:t>
            </a:r>
            <a:r>
              <a:rPr lang="en-US" b="1" dirty="0"/>
              <a:t>Causes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Fear of failure.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Emotional reasons.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Unrealistic deadlines.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Poor communications.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Lack of trust/confidence.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Once the change manager understands the causes of resistance to change, plans can be made to anticipate and overcome potential objections.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86666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Approaches to overcome resistance to change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9064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The question for change managers is always how to overcome resistance to change? There is no single correct answer but a series of potential approaches.</a:t>
            </a: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D9107F0-D5E0-239C-9CC3-FB4129BFD7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739645"/>
              </p:ext>
            </p:extLst>
          </p:nvPr>
        </p:nvGraphicFramePr>
        <p:xfrm>
          <a:off x="457200" y="2293645"/>
          <a:ext cx="822960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3465169959"/>
                    </a:ext>
                  </a:extLst>
                </a:gridCol>
                <a:gridCol w="2724385">
                  <a:extLst>
                    <a:ext uri="{9D8B030D-6E8A-4147-A177-3AD203B41FA5}">
                      <a16:colId xmlns:a16="http://schemas.microsoft.com/office/drawing/2014/main" val="213005575"/>
                    </a:ext>
                  </a:extLst>
                </a:gridCol>
                <a:gridCol w="3766679">
                  <a:extLst>
                    <a:ext uri="{9D8B030D-6E8A-4147-A177-3AD203B41FA5}">
                      <a16:colId xmlns:a16="http://schemas.microsoft.com/office/drawing/2014/main" val="2406724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Cause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Reason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Approach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599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Fear of failure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 confidence in own abilities to adapt to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ADKAR addresses this through knowledge and skills development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482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Emotional reasons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Don’t like change; prefer routine, panic, fear, loss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Kübler-Ross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expects and mitigates feeing of loss/grief; coaching to overcome 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47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Unrealistic deadlines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Create urgency, make and embed changes too fast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All change models identify involving  staff in discussions and decisions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655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Poor communications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Lack of information increases all other causes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Kotter’s 8 Step Change model focuses on communications and short-term wins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583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Lack of trust/ confidence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Previous experiences/ dislike of manager/business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Proof that new processes, and changes will improve lives/make work easier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9452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579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Consequences of not addressing resistance to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consequences of not dealing with resistance to change may cause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organisational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plans to fail. </a:t>
            </a:r>
            <a:endParaRPr lang="en-US" dirty="0">
              <a:ea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Resistance from some may be overt and publicly expressed. This can be addressed through communications, coaching and training.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Covert resistance to change is more difficult to deal with. It may be expressed by apathy and inaction in new processes or more seriously in acts of sabotage.  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Reluctance to accept change is one thing, but failure to deal with resistance indicates a weak change plan, management or organisation. 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A failed change management plan gives employees a future strategy for resisting change that could lead to the demise of the organisation.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Listening to concerns and adaptability of plans can ensure everyone wins. 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2834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ADKAR model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435280" cy="42675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main characteristic and difference of the ADKAR model is that it is based on the GAP analysis of the processes used to achieve business goals.</a:t>
            </a:r>
          </a:p>
          <a:p>
            <a:pPr marL="0" lvl="1" indent="0">
              <a:buNone/>
            </a:pPr>
            <a:r>
              <a:rPr lang="en-US" b="1" dirty="0"/>
              <a:t>ADKAR</a:t>
            </a:r>
          </a:p>
          <a:p>
            <a:pPr lvl="1"/>
            <a:r>
              <a:rPr lang="en-US" dirty="0"/>
              <a:t>Awareness: need for change.</a:t>
            </a:r>
          </a:p>
          <a:p>
            <a:pPr lvl="1"/>
            <a:r>
              <a:rPr lang="en-US" dirty="0"/>
              <a:t>Desire: to be part of the change.</a:t>
            </a:r>
          </a:p>
          <a:p>
            <a:pPr lvl="1"/>
            <a:r>
              <a:rPr lang="en-US" dirty="0"/>
              <a:t>Knowledge: how to implement change.</a:t>
            </a:r>
          </a:p>
          <a:p>
            <a:pPr lvl="1"/>
            <a:r>
              <a:rPr lang="en-US" dirty="0"/>
              <a:t>Ability: to manage, adopt and maintain change.</a:t>
            </a:r>
          </a:p>
          <a:p>
            <a:pPr lvl="1"/>
            <a:r>
              <a:rPr lang="en-US" dirty="0"/>
              <a:t>Reinforcement: ensures change is embedded.</a:t>
            </a:r>
          </a:p>
          <a:p>
            <a:pPr marL="0" lvl="1" indent="0">
              <a:buNone/>
            </a:pPr>
            <a:r>
              <a:rPr lang="en-US" dirty="0"/>
              <a:t>Change using ADKAR is based on staff training to address any gaps identified and help change become adopted as normal practice.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ADKAR model: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56792"/>
            <a:ext cx="8388932" cy="4273704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ADKAR model</a:t>
            </a:r>
            <a:r>
              <a:rPr lang="en-US" dirty="0">
                <a:ea typeface="ＭＳ Ｐゴシック" pitchFamily="-105" charset="-128"/>
              </a:rPr>
              <a:t> focuses on identifying the reasons why something is or is not working.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model</a:t>
            </a:r>
            <a:r>
              <a:rPr lang="en-US" dirty="0">
                <a:ea typeface="ＭＳ Ｐゴシック" pitchFamily="-105" charset="-128"/>
              </a:rPr>
              <a:t> considers both the business objectives and employee involvement in the change process.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655884417"/>
              </p:ext>
            </p:extLst>
          </p:nvPr>
        </p:nvGraphicFramePr>
        <p:xfrm>
          <a:off x="791580" y="2243456"/>
          <a:ext cx="75608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Practical approach that can be applied easily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Prescriptive approach to change may not suit all business types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Relatively quick process for implementing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Quite superficial and deeper, more radical change may be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Long history of use and extensively tested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Simplistic approach may not suit larger, complex businesses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Lots of training companies to support change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Focuses on micro/individual level of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602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62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This model is derived from observations presented by psychiatrist Elizabeth Kubler-Ross in 1969 to explain the grieving process of terminally ill patients.</a:t>
            </a:r>
          </a:p>
          <a:p>
            <a:pPr marL="0" lvl="1" indent="0">
              <a:buNone/>
            </a:pPr>
            <a:r>
              <a:rPr lang="en-US" b="1" dirty="0"/>
              <a:t>Stages of grief</a:t>
            </a:r>
          </a:p>
          <a:p>
            <a:pPr lvl="1">
              <a:lnSpc>
                <a:spcPts val="2100"/>
              </a:lnSpc>
            </a:pPr>
            <a:r>
              <a:rPr lang="en-US" dirty="0"/>
              <a:t>Shock</a:t>
            </a:r>
          </a:p>
          <a:p>
            <a:pPr lvl="1">
              <a:lnSpc>
                <a:spcPts val="2100"/>
              </a:lnSpc>
            </a:pPr>
            <a:r>
              <a:rPr lang="en-US" dirty="0"/>
              <a:t>Denial</a:t>
            </a:r>
          </a:p>
          <a:p>
            <a:pPr lvl="1">
              <a:lnSpc>
                <a:spcPts val="2100"/>
              </a:lnSpc>
            </a:pPr>
            <a:r>
              <a:rPr lang="en-US" dirty="0"/>
              <a:t>Anger</a:t>
            </a:r>
          </a:p>
          <a:p>
            <a:pPr lvl="1">
              <a:lnSpc>
                <a:spcPts val="2100"/>
              </a:lnSpc>
            </a:pPr>
            <a:r>
              <a:rPr lang="en-US" dirty="0"/>
              <a:t>Bargaining</a:t>
            </a:r>
          </a:p>
          <a:p>
            <a:pPr lvl="1">
              <a:lnSpc>
                <a:spcPts val="2100"/>
              </a:lnSpc>
            </a:pPr>
            <a:r>
              <a:rPr lang="en-US" dirty="0"/>
              <a:t>Depression</a:t>
            </a:r>
          </a:p>
          <a:p>
            <a:pPr lvl="1">
              <a:lnSpc>
                <a:spcPts val="2100"/>
              </a:lnSpc>
            </a:pPr>
            <a:r>
              <a:rPr lang="en-US" dirty="0"/>
              <a:t>Acceptance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Since then, it has been further developed to describe the emotional journey people go through when dealing with any type of change or transition.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EE43ED-C408-EC22-5F0A-6C7D7D1C63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51920" y="2566083"/>
            <a:ext cx="4056020" cy="270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01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/>
              <a:t>change curve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9272"/>
            <a:ext cx="8229600" cy="4248000"/>
          </a:xfrm>
        </p:spPr>
        <p:txBody>
          <a:bodyPr/>
          <a:lstStyle/>
          <a:p>
            <a:pPr>
              <a:lnSpc>
                <a:spcPts val="23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Organisational development and research has introduced two further stages to support the use of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Kübler-Ross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situations other than purely medical use.</a:t>
            </a:r>
          </a:p>
          <a:p>
            <a:pPr>
              <a:lnSpc>
                <a:spcPts val="23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Stages of change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Shock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Denial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Anger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Bargaining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Depression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Experiment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Decision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Acceptance</a:t>
            </a:r>
          </a:p>
          <a:p>
            <a:pPr marL="0" lvl="1" indent="0">
              <a:buNone/>
            </a:pPr>
            <a:r>
              <a:rPr lang="en-US" dirty="0"/>
              <a:t>Experiment and decision help the business plan further support to help individuals overcome resistance to change.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840E19-C7D5-F5B1-847E-D1F310B06E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55976" y="2716356"/>
            <a:ext cx="3761035" cy="25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6AD704-1C89-4961-9930-61F3BE4D0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7299</TotalTime>
  <Words>1058</Words>
  <Application>Microsoft Office PowerPoint</Application>
  <PresentationFormat>On-screen Show (4:3)</PresentationFormat>
  <Paragraphs>207</Paragraphs>
  <Slides>14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ＭＳ Ｐゴシック</vt:lpstr>
      <vt:lpstr>Arial</vt:lpstr>
      <vt:lpstr>Lucida Grande</vt:lpstr>
      <vt:lpstr>Times New Roman</vt:lpstr>
      <vt:lpstr>Default Design</vt:lpstr>
      <vt:lpstr>PowerPoint 7: Overcoming resistance</vt:lpstr>
      <vt:lpstr>Learning outcomes</vt:lpstr>
      <vt:lpstr>Causes of resistance to change</vt:lpstr>
      <vt:lpstr>Approaches to overcome resistance to change</vt:lpstr>
      <vt:lpstr>Consequences of not addressing resistance to change</vt:lpstr>
      <vt:lpstr>ADKAR model</vt:lpstr>
      <vt:lpstr>ADKAR model: advantages and disadvantages</vt:lpstr>
      <vt:lpstr>Kübler-Ross change curve (1)</vt:lpstr>
      <vt:lpstr>Kübler-Ross change curve (2)</vt:lpstr>
      <vt:lpstr>Kübler-Ross change curve diagram</vt:lpstr>
      <vt:lpstr>Kübler-Ross change curve (3)</vt:lpstr>
      <vt:lpstr>Kübler-Ross change curve: advantages and disadvantages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842</cp:revision>
  <dcterms:created xsi:type="dcterms:W3CDTF">2013-05-28T00:38:54Z</dcterms:created>
  <dcterms:modified xsi:type="dcterms:W3CDTF">2025-11-20T15:36:23Z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