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31" r:id="rId6"/>
    <p:sldId id="341" r:id="rId7"/>
    <p:sldId id="353" r:id="rId8"/>
    <p:sldId id="350" r:id="rId9"/>
    <p:sldId id="351" r:id="rId10"/>
    <p:sldId id="355" r:id="rId11"/>
    <p:sldId id="356" r:id="rId12"/>
    <p:sldId id="362" r:id="rId13"/>
    <p:sldId id="352" r:id="rId14"/>
    <p:sldId id="357" r:id="rId15"/>
    <p:sldId id="359" r:id="rId16"/>
    <p:sldId id="361"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D06B80-7AA1-40C4-8E96-79DE37F38AD4}" v="1" dt="2022-10-07T13:03:02.5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89"/>
    <p:restoredTop sz="86261" autoAdjust="0"/>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F7D06B80-7AA1-40C4-8E96-79DE37F38AD4}"/>
    <pc:docChg chg="modSld">
      <pc:chgData name="Eve Thould" userId="38451c84653f422f" providerId="LiveId" clId="{F7D06B80-7AA1-40C4-8E96-79DE37F38AD4}" dt="2022-10-07T12:55:58.233" v="44" actId="20577"/>
      <pc:docMkLst>
        <pc:docMk/>
      </pc:docMkLst>
      <pc:sldChg chg="modSp mod">
        <pc:chgData name="Eve Thould" userId="38451c84653f422f" providerId="LiveId" clId="{F7D06B80-7AA1-40C4-8E96-79DE37F38AD4}" dt="2022-10-07T12:51:50.808" v="40" actId="20577"/>
        <pc:sldMkLst>
          <pc:docMk/>
          <pc:sldMk cId="0" sldId="256"/>
        </pc:sldMkLst>
        <pc:spChg chg="mod">
          <ac:chgData name="Eve Thould" userId="38451c84653f422f" providerId="LiveId" clId="{F7D06B80-7AA1-40C4-8E96-79DE37F38AD4}" dt="2022-10-07T12:51:50.808" v="40" actId="20577"/>
          <ac:spMkLst>
            <pc:docMk/>
            <pc:sldMk cId="0" sldId="256"/>
            <ac:spMk id="2053" creationId="{00000000-0000-0000-0000-000000000000}"/>
          </ac:spMkLst>
        </pc:spChg>
      </pc:sldChg>
      <pc:sldChg chg="modSp mod">
        <pc:chgData name="Eve Thould" userId="38451c84653f422f" providerId="LiveId" clId="{F7D06B80-7AA1-40C4-8E96-79DE37F38AD4}" dt="2022-10-07T12:55:13.357" v="42" actId="20577"/>
        <pc:sldMkLst>
          <pc:docMk/>
          <pc:sldMk cId="0" sldId="331"/>
        </pc:sldMkLst>
        <pc:spChg chg="mod">
          <ac:chgData name="Eve Thould" userId="38451c84653f422f" providerId="LiveId" clId="{F7D06B80-7AA1-40C4-8E96-79DE37F38AD4}" dt="2022-10-07T12:55:13.357" v="42" actId="20577"/>
          <ac:spMkLst>
            <pc:docMk/>
            <pc:sldMk cId="0" sldId="331"/>
            <ac:spMk id="3" creationId="{00000000-0000-0000-0000-000000000000}"/>
          </ac:spMkLst>
        </pc:spChg>
      </pc:sldChg>
      <pc:sldChg chg="modSp mod">
        <pc:chgData name="Eve Thould" userId="38451c84653f422f" providerId="LiveId" clId="{F7D06B80-7AA1-40C4-8E96-79DE37F38AD4}" dt="2022-10-07T12:55:58.233" v="44" actId="20577"/>
        <pc:sldMkLst>
          <pc:docMk/>
          <pc:sldMk cId="3844452714" sldId="361"/>
        </pc:sldMkLst>
        <pc:spChg chg="mod">
          <ac:chgData name="Eve Thould" userId="38451c84653f422f" providerId="LiveId" clId="{F7D06B80-7AA1-40C4-8E96-79DE37F38AD4}" dt="2022-10-07T12:55:58.233" v="44" actId="20577"/>
          <ac:spMkLst>
            <pc:docMk/>
            <pc:sldMk cId="3844452714" sldId="361"/>
            <ac:spMk id="3" creationId="{00000000-0000-0000-0000-000000000000}"/>
          </ac:spMkLst>
        </pc:spChg>
      </pc:sldChg>
    </pc:docChg>
  </pc:docChgLst>
  <pc:docChgLst>
    <pc:chgData name="Eve Thould" userId="38451c84653f422f" providerId="LiveId" clId="{D94EF2EC-6B5A-45DA-A0D9-F59580530EC0}"/>
    <pc:docChg chg="custSel modSld">
      <pc:chgData name="Eve Thould" userId="38451c84653f422f" providerId="LiveId" clId="{D94EF2EC-6B5A-45DA-A0D9-F59580530EC0}" dt="2022-10-06T12:13:20.051" v="75" actId="20577"/>
      <pc:docMkLst>
        <pc:docMk/>
      </pc:docMkLst>
      <pc:sldChg chg="modSp mod modNotesTx">
        <pc:chgData name="Eve Thould" userId="38451c84653f422f" providerId="LiveId" clId="{D94EF2EC-6B5A-45DA-A0D9-F59580530EC0}" dt="2022-10-06T09:25:50.992" v="7" actId="20577"/>
        <pc:sldMkLst>
          <pc:docMk/>
          <pc:sldMk cId="2566656462" sldId="341"/>
        </pc:sldMkLst>
        <pc:spChg chg="mod">
          <ac:chgData name="Eve Thould" userId="38451c84653f422f" providerId="LiveId" clId="{D94EF2EC-6B5A-45DA-A0D9-F59580530EC0}" dt="2022-10-06T09:25:50.992" v="7" actId="20577"/>
          <ac:spMkLst>
            <pc:docMk/>
            <pc:sldMk cId="2566656462" sldId="341"/>
            <ac:spMk id="3" creationId="{00000000-0000-0000-0000-000000000000}"/>
          </ac:spMkLst>
        </pc:spChg>
        <pc:picChg chg="mod">
          <ac:chgData name="Eve Thould" userId="38451c84653f422f" providerId="LiveId" clId="{D94EF2EC-6B5A-45DA-A0D9-F59580530EC0}" dt="2022-10-06T09:25:31.579" v="2" actId="1076"/>
          <ac:picMkLst>
            <pc:docMk/>
            <pc:sldMk cId="2566656462" sldId="341"/>
            <ac:picMk id="1026" creationId="{498B1754-6C19-AC45-B5D5-CF7C1AF9B2F8}"/>
          </ac:picMkLst>
        </pc:picChg>
      </pc:sldChg>
      <pc:sldChg chg="addSp delSp modSp mod">
        <pc:chgData name="Eve Thould" userId="38451c84653f422f" providerId="LiveId" clId="{D94EF2EC-6B5A-45DA-A0D9-F59580530EC0}" dt="2022-10-06T11:54:43.013" v="38" actId="14826"/>
        <pc:sldMkLst>
          <pc:docMk/>
          <pc:sldMk cId="4017418122" sldId="351"/>
        </pc:sldMkLst>
        <pc:spChg chg="mod">
          <ac:chgData name="Eve Thould" userId="38451c84653f422f" providerId="LiveId" clId="{D94EF2EC-6B5A-45DA-A0D9-F59580530EC0}" dt="2022-10-06T11:51:40.501" v="28" actId="20577"/>
          <ac:spMkLst>
            <pc:docMk/>
            <pc:sldMk cId="4017418122" sldId="351"/>
            <ac:spMk id="3" creationId="{00000000-0000-0000-0000-000000000000}"/>
          </ac:spMkLst>
        </pc:spChg>
        <pc:picChg chg="add del mod">
          <ac:chgData name="Eve Thould" userId="38451c84653f422f" providerId="LiveId" clId="{D94EF2EC-6B5A-45DA-A0D9-F59580530EC0}" dt="2022-10-06T11:53:52.912" v="32" actId="21"/>
          <ac:picMkLst>
            <pc:docMk/>
            <pc:sldMk cId="4017418122" sldId="351"/>
            <ac:picMk id="1026" creationId="{9BE0F19F-B1E8-48E9-AAE4-DC117698D7D8}"/>
          </ac:picMkLst>
        </pc:picChg>
        <pc:picChg chg="add mod">
          <ac:chgData name="Eve Thould" userId="38451c84653f422f" providerId="LiveId" clId="{D94EF2EC-6B5A-45DA-A0D9-F59580530EC0}" dt="2022-10-06T11:54:43.013" v="38" actId="14826"/>
          <ac:picMkLst>
            <pc:docMk/>
            <pc:sldMk cId="4017418122" sldId="351"/>
            <ac:picMk id="1028" creationId="{7964F20F-4048-4EBB-BEA9-4A7CC67C5D40}"/>
          </ac:picMkLst>
        </pc:picChg>
      </pc:sldChg>
      <pc:sldChg chg="addSp delSp modSp mod modNotesTx">
        <pc:chgData name="Eve Thould" userId="38451c84653f422f" providerId="LiveId" clId="{D94EF2EC-6B5A-45DA-A0D9-F59580530EC0}" dt="2022-10-06T12:08:33.733" v="56" actId="20577"/>
        <pc:sldMkLst>
          <pc:docMk/>
          <pc:sldMk cId="2579534127" sldId="352"/>
        </pc:sldMkLst>
        <pc:spChg chg="mod">
          <ac:chgData name="Eve Thould" userId="38451c84653f422f" providerId="LiveId" clId="{D94EF2EC-6B5A-45DA-A0D9-F59580530EC0}" dt="2022-10-06T12:02:28.788" v="43" actId="14100"/>
          <ac:spMkLst>
            <pc:docMk/>
            <pc:sldMk cId="2579534127" sldId="352"/>
            <ac:spMk id="3" creationId="{00000000-0000-0000-0000-000000000000}"/>
          </ac:spMkLst>
        </pc:spChg>
        <pc:picChg chg="add del mod">
          <ac:chgData name="Eve Thould" userId="38451c84653f422f" providerId="LiveId" clId="{D94EF2EC-6B5A-45DA-A0D9-F59580530EC0}" dt="2022-10-06T12:03:51.197" v="48" actId="21"/>
          <ac:picMkLst>
            <pc:docMk/>
            <pc:sldMk cId="2579534127" sldId="352"/>
            <ac:picMk id="3074" creationId="{AE4D0591-00E9-494A-968A-67A2C562492E}"/>
          </ac:picMkLst>
        </pc:picChg>
        <pc:picChg chg="add mod">
          <ac:chgData name="Eve Thould" userId="38451c84653f422f" providerId="LiveId" clId="{D94EF2EC-6B5A-45DA-A0D9-F59580530EC0}" dt="2022-10-06T12:08:08.090" v="55" actId="1076"/>
          <ac:picMkLst>
            <pc:docMk/>
            <pc:sldMk cId="2579534127" sldId="352"/>
            <ac:picMk id="3076" creationId="{346B6912-56BC-4117-AB49-A4F745DAF17E}"/>
          </ac:picMkLst>
        </pc:picChg>
        <pc:picChg chg="del">
          <ac:chgData name="Eve Thould" userId="38451c84653f422f" providerId="LiveId" clId="{D94EF2EC-6B5A-45DA-A0D9-F59580530EC0}" dt="2022-10-06T12:02:32.436" v="44" actId="21"/>
          <ac:picMkLst>
            <pc:docMk/>
            <pc:sldMk cId="2579534127" sldId="352"/>
            <ac:picMk id="6146" creationId="{3DBBFDC7-BCB5-E947-A811-3FA368D9C696}"/>
          </ac:picMkLst>
        </pc:picChg>
      </pc:sldChg>
      <pc:sldChg chg="modSp mod modNotesTx">
        <pc:chgData name="Eve Thould" userId="38451c84653f422f" providerId="LiveId" clId="{D94EF2EC-6B5A-45DA-A0D9-F59580530EC0}" dt="2022-10-06T09:27:03.954" v="17" actId="14100"/>
        <pc:sldMkLst>
          <pc:docMk/>
          <pc:sldMk cId="1838996465" sldId="353"/>
        </pc:sldMkLst>
        <pc:spChg chg="mod">
          <ac:chgData name="Eve Thould" userId="38451c84653f422f" providerId="LiveId" clId="{D94EF2EC-6B5A-45DA-A0D9-F59580530EC0}" dt="2022-10-06T09:26:58.978" v="16" actId="20577"/>
          <ac:spMkLst>
            <pc:docMk/>
            <pc:sldMk cId="1838996465" sldId="353"/>
            <ac:spMk id="3" creationId="{00000000-0000-0000-0000-000000000000}"/>
          </ac:spMkLst>
        </pc:spChg>
        <pc:picChg chg="mod">
          <ac:chgData name="Eve Thould" userId="38451c84653f422f" providerId="LiveId" clId="{D94EF2EC-6B5A-45DA-A0D9-F59580530EC0}" dt="2022-10-06T09:27:03.954" v="17" actId="14100"/>
          <ac:picMkLst>
            <pc:docMk/>
            <pc:sldMk cId="1838996465" sldId="353"/>
            <ac:picMk id="4" creationId="{5EF5C2D3-57AC-2883-7492-88A49E664A38}"/>
          </ac:picMkLst>
        </pc:picChg>
      </pc:sldChg>
      <pc:sldChg chg="addSp delSp modSp">
        <pc:chgData name="Eve Thould" userId="38451c84653f422f" providerId="LiveId" clId="{D94EF2EC-6B5A-45DA-A0D9-F59580530EC0}" dt="2022-10-06T12:12:06.413" v="69" actId="1076"/>
        <pc:sldMkLst>
          <pc:docMk/>
          <pc:sldMk cId="1652437635" sldId="357"/>
        </pc:sldMkLst>
        <pc:spChg chg="mod">
          <ac:chgData name="Eve Thould" userId="38451c84653f422f" providerId="LiveId" clId="{D94EF2EC-6B5A-45DA-A0D9-F59580530EC0}" dt="2022-10-06T12:09:27.018" v="61" actId="1076"/>
          <ac:spMkLst>
            <pc:docMk/>
            <pc:sldMk cId="1652437635" sldId="357"/>
            <ac:spMk id="3" creationId="{00000000-0000-0000-0000-000000000000}"/>
          </ac:spMkLst>
        </pc:spChg>
        <pc:picChg chg="add del mod">
          <ac:chgData name="Eve Thould" userId="38451c84653f422f" providerId="LiveId" clId="{D94EF2EC-6B5A-45DA-A0D9-F59580530EC0}" dt="2022-10-06T12:09:37.864" v="62" actId="21"/>
          <ac:picMkLst>
            <pc:docMk/>
            <pc:sldMk cId="1652437635" sldId="357"/>
            <ac:picMk id="4098" creationId="{D7F9B26B-C7E2-4751-9996-490B42EE644F}"/>
          </ac:picMkLst>
        </pc:picChg>
        <pc:picChg chg="add mod">
          <ac:chgData name="Eve Thould" userId="38451c84653f422f" providerId="LiveId" clId="{D94EF2EC-6B5A-45DA-A0D9-F59580530EC0}" dt="2022-10-06T12:12:06.413" v="69" actId="1076"/>
          <ac:picMkLst>
            <pc:docMk/>
            <pc:sldMk cId="1652437635" sldId="357"/>
            <ac:picMk id="4100" creationId="{4EECFE20-D173-4686-B50D-FF7224F4BC51}"/>
          </ac:picMkLst>
        </pc:picChg>
      </pc:sldChg>
      <pc:sldChg chg="modSp modNotesTx">
        <pc:chgData name="Eve Thould" userId="38451c84653f422f" providerId="LiveId" clId="{D94EF2EC-6B5A-45DA-A0D9-F59580530EC0}" dt="2022-10-06T12:13:08.175" v="71" actId="20577"/>
        <pc:sldMkLst>
          <pc:docMk/>
          <pc:sldMk cId="667053281" sldId="359"/>
        </pc:sldMkLst>
        <pc:picChg chg="mod">
          <ac:chgData name="Eve Thould" userId="38451c84653f422f" providerId="LiveId" clId="{D94EF2EC-6B5A-45DA-A0D9-F59580530EC0}" dt="2022-10-06T12:12:57.143" v="70" actId="14826"/>
          <ac:picMkLst>
            <pc:docMk/>
            <pc:sldMk cId="667053281" sldId="359"/>
            <ac:picMk id="7170" creationId="{A2BF623D-C8C0-3346-AFA1-32B9EA5C17CE}"/>
          </ac:picMkLst>
        </pc:picChg>
      </pc:sldChg>
      <pc:sldChg chg="modSp mod">
        <pc:chgData name="Eve Thould" userId="38451c84653f422f" providerId="LiveId" clId="{D94EF2EC-6B5A-45DA-A0D9-F59580530EC0}" dt="2022-10-06T12:13:20.051" v="75" actId="20577"/>
        <pc:sldMkLst>
          <pc:docMk/>
          <pc:sldMk cId="3844452714" sldId="361"/>
        </pc:sldMkLst>
        <pc:spChg chg="mod">
          <ac:chgData name="Eve Thould" userId="38451c84653f422f" providerId="LiveId" clId="{D94EF2EC-6B5A-45DA-A0D9-F59580530EC0}" dt="2022-10-06T12:13:20.051" v="75" actId="20577"/>
          <ac:spMkLst>
            <pc:docMk/>
            <pc:sldMk cId="3844452714" sldId="361"/>
            <ac:spMk id="3" creationId="{00000000-0000-0000-0000-000000000000}"/>
          </ac:spMkLst>
        </pc:spChg>
      </pc:sldChg>
      <pc:sldChg chg="addSp modSp">
        <pc:chgData name="Eve Thould" userId="38451c84653f422f" providerId="LiveId" clId="{D94EF2EC-6B5A-45DA-A0D9-F59580530EC0}" dt="2022-10-06T11:56:04.016" v="42" actId="1076"/>
        <pc:sldMkLst>
          <pc:docMk/>
          <pc:sldMk cId="2323562854" sldId="362"/>
        </pc:sldMkLst>
        <pc:picChg chg="add mod">
          <ac:chgData name="Eve Thould" userId="38451c84653f422f" providerId="LiveId" clId="{D94EF2EC-6B5A-45DA-A0D9-F59580530EC0}" dt="2022-10-06T11:56:04.016" v="42" actId="1076"/>
          <ac:picMkLst>
            <pc:docMk/>
            <pc:sldMk cId="2323562854" sldId="362"/>
            <ac:picMk id="2050" creationId="{5AEF092A-840D-48BD-8A96-7E2DF5361A5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Tutor note: This slide gives an opportunity for learners to apply and share their knowledge of punctuality.</a:t>
            </a:r>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discuss the four types of learning styles.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098400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Tutor note: This question provides an opportunity for learners to share their own learning style. Instruct learners to complete a learning style self-assessment if they are unsure what their learning style is. </a:t>
            </a:r>
            <a:endParaRPr kumimoji="0" lang="en-US" sz="2000" b="0" i="0" u="none" strike="noStrike" kern="0" cap="none" spc="0" normalizeH="0" baseline="0" noProof="0" dirty="0">
              <a:ln>
                <a:noFill/>
              </a:ln>
              <a:solidFill>
                <a:srgbClr val="000000"/>
              </a:solidFill>
              <a:effectLst/>
              <a:uLnTx/>
              <a:uFillTx/>
              <a:latin typeface="Arial"/>
              <a:ea typeface="ＭＳ Ｐゴシック" charset="-128"/>
            </a:endParaRP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333047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75182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Tutor note: This photo provides an opportunity for learners to discuss the impact being late would have on an individual and an organisation.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GB" sz="1200" b="0" i="1" u="none" strike="noStrike" kern="1200" cap="none" spc="0" normalizeH="0" baseline="0" noProof="0" dirty="0">
              <a:ln>
                <a:noFill/>
              </a:ln>
              <a:solidFill>
                <a:srgbClr val="000000"/>
              </a:solidFill>
              <a:effectLst/>
              <a:uLnTx/>
              <a:uFillTx/>
              <a:latin typeface="Arial" charset="0"/>
              <a:ea typeface="ＭＳ Ｐゴシック" charset="-128"/>
            </a:endParaRP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83468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682284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share their experience of CPD such as activities they have completed that would enhance their abilities. </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105332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28989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484300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question provides an opportunity for learners to share their real-life examples of training and CPD activities. </a:t>
            </a:r>
            <a:endParaRPr lang="en-US"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084859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apply and share their knowledge of training in the workplace. </a:t>
            </a:r>
          </a:p>
          <a:p>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40804825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effectLst/>
                <a:latin typeface="Times New Roman" panose="02020603050405020304" pitchFamily="18" charset="0"/>
                <a:ea typeface="Times New Roman" panose="02020603050405020304" pitchFamily="18" charset="0"/>
              </a:rPr>
              <a:t>Tutor notes: This question provides an opportunity for learners to apply and share their knowledge about a team leader’s understanding of learning styles.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effectLst/>
                <a:latin typeface="Times New Roman" panose="02020603050405020304" pitchFamily="18" charset="0"/>
                <a:ea typeface="Times New Roman" panose="02020603050405020304" pitchFamily="18" charset="0"/>
              </a:rPr>
              <a:t>Answers could include </a:t>
            </a:r>
            <a:r>
              <a:rPr lang="en-GB" sz="1200">
                <a:effectLst/>
                <a:latin typeface="Times New Roman" panose="02020603050405020304" pitchFamily="18" charset="0"/>
                <a:ea typeface="Times New Roman" panose="02020603050405020304" pitchFamily="18" charset="0"/>
              </a:rPr>
              <a:t>the following: </a:t>
            </a:r>
            <a:r>
              <a:rPr lang="en-GB" sz="1200" dirty="0">
                <a:effectLst/>
                <a:latin typeface="Times New Roman" panose="02020603050405020304" pitchFamily="18" charset="0"/>
                <a:ea typeface="Times New Roman" panose="02020603050405020304" pitchFamily="18" charset="0"/>
              </a:rPr>
              <a:t>useful when communicating, allocating tasks, planning</a:t>
            </a:r>
            <a:r>
              <a:rPr lang="en-GB" sz="1200">
                <a:effectLst/>
                <a:latin typeface="Times New Roman" panose="02020603050405020304" pitchFamily="18" charset="0"/>
                <a:ea typeface="Times New Roman" panose="02020603050405020304" pitchFamily="18" charset="0"/>
              </a:rPr>
              <a:t>, meeting </a:t>
            </a:r>
            <a:r>
              <a:rPr lang="en-GB" sz="1200" dirty="0">
                <a:effectLst/>
                <a:latin typeface="Times New Roman" panose="02020603050405020304" pitchFamily="18" charset="0"/>
                <a:ea typeface="Times New Roman" panose="02020603050405020304" pitchFamily="18" charset="0"/>
              </a:rPr>
              <a:t>work objectives, improving performance of team </a:t>
            </a:r>
            <a:r>
              <a:rPr lang="en-GB" sz="1200">
                <a:effectLst/>
                <a:latin typeface="Times New Roman" panose="02020603050405020304" pitchFamily="18" charset="0"/>
                <a:ea typeface="Times New Roman" panose="02020603050405020304" pitchFamily="18" charset="0"/>
              </a:rPr>
              <a:t>members.</a:t>
            </a:r>
            <a:endParaRPr lang="en-GB" sz="1200" dirty="0">
              <a:effectLst/>
              <a:latin typeface="Times New Roman" panose="02020603050405020304" pitchFamily="18" charset="0"/>
              <a:ea typeface="Times New Roman" panose="02020603050405020304" pitchFamily="18" charset="0"/>
            </a:endParaRP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32784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20859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5F608CFA-B1D4-5F6B-343D-7336CAE3F753}"/>
              </a:ext>
            </a:extLst>
          </p:cNvPr>
          <p:cNvPicPr>
            <a:picLocks noChangeAspect="1"/>
          </p:cNvPicPr>
          <p:nvPr userDrawn="1"/>
        </p:nvPicPr>
        <p:blipFill>
          <a:blip r:embed="rId4"/>
          <a:stretch>
            <a:fillRect/>
          </a:stretch>
        </p:blipFill>
        <p:spPr>
          <a:xfrm>
            <a:off x="8156448" y="6077712"/>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5: Self-management and </a:t>
            </a:r>
            <a:r>
              <a:rPr lang="en-GB">
                <a:ea typeface="ＭＳ Ｐゴシック" pitchFamily="-105" charset="-128"/>
                <a:cs typeface="ＭＳ Ｐゴシック" pitchFamily="-105" charset="-128"/>
              </a:rPr>
              <a:t>personal development</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Training </a:t>
            </a:r>
          </a:p>
        </p:txBody>
      </p:sp>
      <p:sp>
        <p:nvSpPr>
          <p:cNvPr id="3" name="Content Placeholder 2"/>
          <p:cNvSpPr>
            <a:spLocks noGrp="1"/>
          </p:cNvSpPr>
          <p:nvPr>
            <p:ph sz="quarter" idx="10"/>
          </p:nvPr>
        </p:nvSpPr>
        <p:spPr>
          <a:xfrm>
            <a:off x="457200" y="1518543"/>
            <a:ext cx="8229600" cy="4248000"/>
          </a:xfrm>
        </p:spPr>
        <p:txBody>
          <a:bodyPr/>
          <a:lstStyle/>
          <a:p>
            <a:pPr marL="0" lvl="1" indent="0">
              <a:buNone/>
            </a:pPr>
            <a:r>
              <a:rPr lang="en-GB" dirty="0">
                <a:ea typeface="ＭＳ Ｐゴシック" pitchFamily="-105" charset="-128"/>
                <a:cs typeface="ＭＳ Ｐゴシック" pitchFamily="-105" charset="-128"/>
              </a:rPr>
              <a:t>Training is a key element of personal and professional development and can consist of many areas such as training courses and on-the-job training. </a:t>
            </a:r>
          </a:p>
          <a:p>
            <a:pPr marL="0" lvl="1" indent="0">
              <a:buNone/>
            </a:pPr>
            <a:r>
              <a:rPr lang="en-GB" dirty="0">
                <a:ea typeface="ＭＳ Ｐゴシック" pitchFamily="-105" charset="-128"/>
                <a:cs typeface="ＭＳ Ｐゴシック" pitchFamily="-105" charset="-128"/>
              </a:rPr>
              <a:t>Training is a function that will provide you with the knowledge and skills in order to succeed in your job. </a:t>
            </a:r>
          </a:p>
          <a:p>
            <a:pPr marL="0" lvl="1" indent="0">
              <a:buNone/>
            </a:pPr>
            <a:r>
              <a:rPr lang="en-GB" dirty="0">
                <a:ea typeface="ＭＳ Ｐゴシック" pitchFamily="-105" charset="-128"/>
                <a:cs typeface="ＭＳ Ｐゴシック" pitchFamily="-105" charset="-128"/>
              </a:rPr>
              <a:t>It is important to attend mandatory training courses and training events such as webinar. Also suggest training courses you could attend that will benefit you and the organisation. This could be discussed during your employee appraisal. </a:t>
            </a:r>
          </a:p>
        </p:txBody>
      </p:sp>
      <p:pic>
        <p:nvPicPr>
          <p:cNvPr id="3076" name="Picture 4">
            <a:extLst>
              <a:ext uri="{FF2B5EF4-FFF2-40B4-BE49-F238E27FC236}">
                <a16:creationId xmlns:a16="http://schemas.microsoft.com/office/drawing/2014/main" id="{346B6912-56BC-4117-AB49-A4F745DAF17E}"/>
              </a:ext>
            </a:extLst>
          </p:cNvPr>
          <p:cNvPicPr>
            <a:picLocks noChangeAspect="1" noChangeArrowheads="1"/>
          </p:cNvPicPr>
          <p:nvPr/>
        </p:nvPicPr>
        <p:blipFill>
          <a:blip r:embed="rId3"/>
          <a:srcRect/>
          <a:stretch/>
        </p:blipFill>
        <p:spPr bwMode="auto">
          <a:xfrm>
            <a:off x="3059832" y="4333649"/>
            <a:ext cx="2736304" cy="1592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95341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styles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We all learn differently! </a:t>
            </a:r>
          </a:p>
          <a:p>
            <a:pPr marL="0" lvl="1" indent="0">
              <a:buNone/>
            </a:pPr>
            <a:r>
              <a:rPr lang="en-GB" dirty="0">
                <a:ea typeface="ＭＳ Ｐゴシック" pitchFamily="-105" charset="-128"/>
                <a:cs typeface="ＭＳ Ｐゴシック" pitchFamily="-105" charset="-128"/>
              </a:rPr>
              <a:t>It is important to know the different style of learning and how these are used by people when learning through training, coaching, mentoring or activities. </a:t>
            </a:r>
          </a:p>
          <a:p>
            <a:pPr marL="0" lvl="1" indent="0">
              <a:buNone/>
            </a:pPr>
            <a:r>
              <a:rPr lang="en-US" dirty="0"/>
              <a:t>Question:</a:t>
            </a:r>
          </a:p>
          <a:p>
            <a:pPr marL="0" lvl="1" indent="0">
              <a:buNone/>
            </a:pPr>
            <a:r>
              <a:rPr lang="en-GB" sz="2000" dirty="0">
                <a:effectLst/>
                <a:ea typeface="Times New Roman" panose="02020603050405020304" pitchFamily="18" charset="0"/>
              </a:rPr>
              <a:t>Why is it important to understand other people’s learning style as a team leader?  </a:t>
            </a:r>
          </a:p>
          <a:p>
            <a:pPr marL="0" lvl="1" indent="0">
              <a:buNone/>
            </a:pPr>
            <a:endParaRPr lang="en-GB" dirty="0">
              <a:ea typeface="ＭＳ Ｐゴシック" pitchFamily="-105" charset="-128"/>
              <a:cs typeface="ＭＳ Ｐゴシック" pitchFamily="-105" charset="-128"/>
            </a:endParaRPr>
          </a:p>
          <a:p>
            <a:pPr marL="0" lvl="1" indent="0">
              <a:buNone/>
            </a:pPr>
            <a:endParaRPr lang="en-GB" dirty="0">
              <a:ea typeface="ＭＳ Ｐゴシック" pitchFamily="-105" charset="-128"/>
              <a:cs typeface="ＭＳ Ｐゴシック" pitchFamily="-105" charset="-128"/>
            </a:endParaRPr>
          </a:p>
        </p:txBody>
      </p:sp>
      <p:pic>
        <p:nvPicPr>
          <p:cNvPr id="4100" name="Picture 4">
            <a:extLst>
              <a:ext uri="{FF2B5EF4-FFF2-40B4-BE49-F238E27FC236}">
                <a16:creationId xmlns:a16="http://schemas.microsoft.com/office/drawing/2014/main" id="{4EECFE20-D173-4686-B50D-FF7224F4BC51}"/>
              </a:ext>
            </a:extLst>
          </p:cNvPr>
          <p:cNvPicPr>
            <a:picLocks noChangeAspect="1" noChangeArrowheads="1"/>
          </p:cNvPicPr>
          <p:nvPr/>
        </p:nvPicPr>
        <p:blipFill>
          <a:blip r:embed="rId3"/>
          <a:srcRect/>
          <a:stretch/>
        </p:blipFill>
        <p:spPr bwMode="auto">
          <a:xfrm>
            <a:off x="685674" y="4298743"/>
            <a:ext cx="7772652" cy="1461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437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Types of learning styles </a:t>
            </a:r>
          </a:p>
        </p:txBody>
      </p:sp>
      <p:pic>
        <p:nvPicPr>
          <p:cNvPr id="7170" name="Picture 2">
            <a:extLst>
              <a:ext uri="{FF2B5EF4-FFF2-40B4-BE49-F238E27FC236}">
                <a16:creationId xmlns:a16="http://schemas.microsoft.com/office/drawing/2014/main" id="{A2BF623D-C8C0-3346-AFA1-32B9EA5C17CE}"/>
              </a:ext>
            </a:extLst>
          </p:cNvPr>
          <p:cNvPicPr>
            <a:picLocks noGrp="1" noRot="1" noChangeAspect="1" noMove="1" noResize="1" noEditPoints="1" noAdjustHandles="1" noChangeArrowheads="1" noChangeShapeType="1" noCrop="1"/>
          </p:cNvPicPr>
          <p:nvPr/>
        </p:nvPicPr>
        <p:blipFill>
          <a:blip r:embed="rId3"/>
          <a:srcRect/>
          <a:stretch/>
        </p:blipFill>
        <p:spPr bwMode="auto">
          <a:xfrm>
            <a:off x="2375756" y="1780249"/>
            <a:ext cx="4392488" cy="4417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0532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Your own learning style</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Knowing your own learning style will allow you to support your self-development and will help you to:</a:t>
            </a:r>
          </a:p>
          <a:p>
            <a:pPr lvl="1"/>
            <a:r>
              <a:rPr lang="en-GB" dirty="0">
                <a:ea typeface="ＭＳ Ｐゴシック" pitchFamily="-105" charset="-128"/>
                <a:cs typeface="ＭＳ Ｐゴシック" pitchFamily="-105" charset="-128"/>
              </a:rPr>
              <a:t>Understand any weaknesses and strengths. </a:t>
            </a:r>
          </a:p>
          <a:p>
            <a:pPr lvl="1"/>
            <a:r>
              <a:rPr lang="en-GB" dirty="0">
                <a:ea typeface="ＭＳ Ｐゴシック" pitchFamily="-105" charset="-128"/>
                <a:cs typeface="ＭＳ Ｐゴシック" pitchFamily="-105" charset="-128"/>
              </a:rPr>
              <a:t>Understand how others learn and to tailor your communication with them. </a:t>
            </a:r>
          </a:p>
          <a:p>
            <a:pPr lvl="1"/>
            <a:r>
              <a:rPr lang="en-GB" dirty="0">
                <a:ea typeface="ＭＳ Ｐゴシック" pitchFamily="-105" charset="-128"/>
                <a:cs typeface="ＭＳ Ｐゴシック" pitchFamily="-105" charset="-128"/>
              </a:rPr>
              <a:t>Become more aware of what works best for you.</a:t>
            </a:r>
          </a:p>
          <a:p>
            <a:pPr lvl="1"/>
            <a:r>
              <a:rPr lang="en-GB" dirty="0">
                <a:ea typeface="ＭＳ Ｐゴシック" pitchFamily="-105" charset="-128"/>
                <a:cs typeface="ＭＳ Ｐゴシック" pitchFamily="-105" charset="-128"/>
              </a:rPr>
              <a:t>To select the most appropriate type of training when choosing a course.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105" charset="-128"/>
                <a:cs typeface="ＭＳ Ｐゴシック" pitchFamily="-105" charset="-128"/>
              </a:rPr>
              <a:t>Question: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105" charset="-128"/>
                <a:cs typeface="ＭＳ Ｐゴシック" pitchFamily="-105" charset="-128"/>
              </a:rPr>
              <a:t>Which learning style do you think is most effective for your own learning?</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2000" b="0" i="1" kern="1200" dirty="0">
              <a:solidFill>
                <a:schemeClr val="tx1"/>
              </a:solidFill>
              <a:effectLst/>
              <a:latin typeface="Arial" charset="0"/>
              <a:ea typeface="ＭＳ Ｐゴシック" charset="-128"/>
              <a:cs typeface="ＭＳ Ｐゴシック" charset="-128"/>
            </a:endParaRPr>
          </a:p>
          <a:p>
            <a:pPr lvl="1"/>
            <a:endParaRPr lang="en-GB" dirty="0">
              <a:highlight>
                <a:srgbClr val="FFFF00"/>
              </a:highlight>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844452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1907704" y="627476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how to be punctual and the importance of arriving on time to work. </a:t>
            </a:r>
          </a:p>
          <a:p>
            <a:pPr lvl="1"/>
            <a:r>
              <a:rPr lang="en-GB" dirty="0">
                <a:ea typeface="ＭＳ Ｐゴシック" pitchFamily="-105" charset="-128"/>
                <a:cs typeface="ＭＳ Ｐゴシック" pitchFamily="-105" charset="-128"/>
              </a:rPr>
              <a:t>Understand the impact poor time management has on the individual and on the wider organisation.</a:t>
            </a:r>
          </a:p>
          <a:p>
            <a:pPr lvl="1"/>
            <a:r>
              <a:rPr lang="en-GB" dirty="0">
                <a:ea typeface="ＭＳ Ｐゴシック" pitchFamily="-105" charset="-128"/>
                <a:cs typeface="ＭＳ Ｐゴシック" pitchFamily="-105" charset="-128"/>
              </a:rPr>
              <a:t>Understand the approach to develop and track own personal development through the use of continuing professional development (CPD) logs. </a:t>
            </a:r>
          </a:p>
          <a:p>
            <a:pPr lvl="1"/>
            <a:r>
              <a:rPr lang="en-GB" dirty="0">
                <a:ea typeface="ＭＳ Ｐゴシック" pitchFamily="-105" charset="-128"/>
                <a:cs typeface="ＭＳ Ｐゴシック" pitchFamily="-105" charset="-128"/>
              </a:rPr>
              <a:t>Understand the importance of employee attendance at training events related to their job role in maintaining personal development.</a:t>
            </a:r>
          </a:p>
          <a:p>
            <a:pPr lvl="1"/>
            <a:r>
              <a:rPr lang="en-GB" dirty="0">
                <a:ea typeface="ＭＳ Ｐゴシック" pitchFamily="-105" charset="-128"/>
                <a:cs typeface="ＭＳ Ｐゴシック" pitchFamily="-105" charset="-128"/>
              </a:rPr>
              <a:t>Understand the importance of different learning styles and how understanding your own learning style supports self-development.</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Punctuality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5122912" cy="4248000"/>
          </a:xfrm>
        </p:spPr>
        <p:txBody>
          <a:bodyPr/>
          <a:lstStyle/>
          <a:p>
            <a:pPr marL="0" lvl="1" indent="0">
              <a:buNone/>
            </a:pPr>
            <a:r>
              <a:rPr lang="en-GB" dirty="0">
                <a:ea typeface="ＭＳ Ｐゴシック" pitchFamily="-105" charset="-128"/>
                <a:cs typeface="ＭＳ Ｐゴシック" pitchFamily="-105" charset="-128"/>
              </a:rPr>
              <a:t>Punctuality is an essential element of the workplace and not being punctual can create a bad impression of you and lead to a negative relationship with your colleagues.  </a:t>
            </a:r>
            <a:endParaRPr lang="en-GB" dirty="0">
              <a:highlight>
                <a:srgbClr val="FFFF00"/>
              </a:highlight>
              <a:ea typeface="ＭＳ Ｐゴシック" pitchFamily="-105" charset="-128"/>
              <a:cs typeface="ＭＳ Ｐゴシック" pitchFamily="-105" charset="-128"/>
            </a:endParaRPr>
          </a:p>
          <a:p>
            <a:pPr marL="0" lvl="1" indent="0">
              <a:buNone/>
            </a:pPr>
            <a:r>
              <a:rPr lang="en-GB" dirty="0">
                <a:ea typeface="ＭＳ Ｐゴシック" pitchFamily="-105" charset="-128"/>
                <a:cs typeface="ＭＳ Ｐゴシック" pitchFamily="-105" charset="-128"/>
              </a:rPr>
              <a:t>Punctuality means being on time for work. Being punctual will: </a:t>
            </a:r>
          </a:p>
          <a:p>
            <a:pPr lvl="1"/>
            <a:r>
              <a:rPr lang="en-GB" dirty="0">
                <a:ea typeface="ＭＳ Ｐゴシック" pitchFamily="-105" charset="-128"/>
              </a:rPr>
              <a:t>Show others respect by valuing their time. </a:t>
            </a:r>
          </a:p>
          <a:p>
            <a:pPr lvl="1"/>
            <a:r>
              <a:rPr lang="en-GB" dirty="0">
                <a:ea typeface="ＭＳ Ｐゴシック" pitchFamily="-105" charset="-128"/>
              </a:rPr>
              <a:t>Show that you are reliable and trustworthy.</a:t>
            </a:r>
          </a:p>
          <a:p>
            <a:pPr lvl="1"/>
            <a:r>
              <a:rPr lang="en-GB" dirty="0">
                <a:ea typeface="ＭＳ Ｐゴシック" pitchFamily="-105" charset="-128"/>
              </a:rPr>
              <a:t>Make you stand out for future job opportunities. </a:t>
            </a:r>
          </a:p>
          <a:p>
            <a:pPr lvl="1"/>
            <a:r>
              <a:rPr lang="en-GB" dirty="0">
                <a:ea typeface="ＭＳ Ｐゴシック" pitchFamily="-105" charset="-128"/>
              </a:rPr>
              <a:t>Show that you value your job and professional integrity. </a:t>
            </a:r>
          </a:p>
          <a:p>
            <a:pPr lvl="1"/>
            <a:endParaRPr lang="en-GB" dirty="0">
              <a:ea typeface="ＭＳ Ｐゴシック" pitchFamily="-105" charset="-128"/>
            </a:endParaRPr>
          </a:p>
          <a:p>
            <a:pPr lvl="1"/>
            <a:endParaRPr lang="en-US" dirty="0"/>
          </a:p>
        </p:txBody>
      </p:sp>
      <p:pic>
        <p:nvPicPr>
          <p:cNvPr id="1026" name="Picture 2">
            <a:extLst>
              <a:ext uri="{FF2B5EF4-FFF2-40B4-BE49-F238E27FC236}">
                <a16:creationId xmlns:a16="http://schemas.microsoft.com/office/drawing/2014/main" id="{498B1754-6C19-AC45-B5D5-CF7C1AF9B2F8}"/>
              </a:ext>
            </a:extLst>
          </p:cNvPr>
          <p:cNvPicPr>
            <a:picLocks noChangeAspect="1" noChangeArrowheads="1"/>
          </p:cNvPicPr>
          <p:nvPr/>
        </p:nvPicPr>
        <p:blipFill>
          <a:blip r:embed="rId3"/>
          <a:srcRect/>
          <a:stretch/>
        </p:blipFill>
        <p:spPr bwMode="auto">
          <a:xfrm>
            <a:off x="5580112" y="2924944"/>
            <a:ext cx="3284244" cy="2193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How to be punctual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There are many ways to ensure punctuality, these include: </a:t>
            </a:r>
          </a:p>
          <a:p>
            <a:pPr lvl="1"/>
            <a:r>
              <a:rPr lang="en-GB" dirty="0">
                <a:ea typeface="ＭＳ Ｐゴシック" pitchFamily="-105" charset="-128"/>
                <a:cs typeface="ＭＳ Ｐゴシック" pitchFamily="-105" charset="-128"/>
              </a:rPr>
              <a:t>Calculating how long it will take you to get to your location (in advance) and allow time for any delays such as traffic.</a:t>
            </a:r>
          </a:p>
          <a:p>
            <a:pPr lvl="1"/>
            <a:r>
              <a:rPr lang="en-GB" dirty="0">
                <a:ea typeface="ＭＳ Ｐゴシック" pitchFamily="-105" charset="-128"/>
                <a:cs typeface="ＭＳ Ｐゴシック" pitchFamily="-105" charset="-128"/>
              </a:rPr>
              <a:t>Setting your alarm the night before (ensuring that your phone has sufficient battery).</a:t>
            </a:r>
          </a:p>
          <a:p>
            <a:pPr lvl="1"/>
            <a:r>
              <a:rPr lang="en-GB" dirty="0">
                <a:ea typeface="ＭＳ Ｐゴシック" pitchFamily="-105" charset="-128"/>
                <a:cs typeface="ＭＳ Ｐゴシック" pitchFamily="-105" charset="-128"/>
              </a:rPr>
              <a:t>Preparing the night before by ensuring your clothes, etc are ready. </a:t>
            </a:r>
          </a:p>
          <a:p>
            <a:pPr lvl="1"/>
            <a:r>
              <a:rPr lang="en-GB" dirty="0">
                <a:ea typeface="ＭＳ Ｐゴシック" pitchFamily="-105" charset="-128"/>
                <a:cs typeface="ＭＳ Ｐゴシック" pitchFamily="-105" charset="-128"/>
              </a:rPr>
              <a:t>Making being prompt a priority. </a:t>
            </a:r>
          </a:p>
          <a:p>
            <a:pPr lvl="1"/>
            <a:r>
              <a:rPr lang="en-GB" dirty="0">
                <a:ea typeface="ＭＳ Ｐゴシック" pitchFamily="-105" charset="-128"/>
                <a:cs typeface="ＭＳ Ｐゴシック" pitchFamily="-105" charset="-128"/>
              </a:rPr>
              <a:t>Being prepared to wait if you are early. </a:t>
            </a:r>
          </a:p>
          <a:p>
            <a:pPr lvl="1"/>
            <a:r>
              <a:rPr lang="en-GB" dirty="0">
                <a:ea typeface="ＭＳ Ｐゴシック" pitchFamily="-105" charset="-128"/>
                <a:cs typeface="ＭＳ Ｐゴシック" pitchFamily="-105" charset="-128"/>
              </a:rPr>
              <a:t>Always leaving home on time. </a:t>
            </a:r>
          </a:p>
          <a:p>
            <a:pPr lvl="1"/>
            <a:r>
              <a:rPr lang="en-GB" dirty="0">
                <a:ea typeface="ＭＳ Ｐゴシック" pitchFamily="-105" charset="-128"/>
                <a:cs typeface="ＭＳ Ｐゴシック" pitchFamily="-105" charset="-128"/>
              </a:rPr>
              <a:t>Set up reminders. </a:t>
            </a:r>
          </a:p>
          <a:p>
            <a:pPr lvl="1"/>
            <a:endParaRPr lang="en-GB" dirty="0">
              <a:ea typeface="ＭＳ Ｐゴシック" pitchFamily="-105" charset="-128"/>
              <a:cs typeface="ＭＳ Ｐゴシック" pitchFamily="-105" charset="-128"/>
            </a:endParaRPr>
          </a:p>
        </p:txBody>
      </p:sp>
      <p:pic>
        <p:nvPicPr>
          <p:cNvPr id="4" name="Picture 2">
            <a:extLst>
              <a:ext uri="{FF2B5EF4-FFF2-40B4-BE49-F238E27FC236}">
                <a16:creationId xmlns:a16="http://schemas.microsoft.com/office/drawing/2014/main" id="{5EF5C2D3-57AC-2883-7492-88A49E664A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5148064" y="3846568"/>
            <a:ext cx="2972959" cy="1985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8996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Impacts of not being punctual</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The impacts of poor time management include:</a:t>
            </a:r>
          </a:p>
        </p:txBody>
      </p:sp>
      <p:graphicFrame>
        <p:nvGraphicFramePr>
          <p:cNvPr id="5" name="Table 4">
            <a:extLst>
              <a:ext uri="{FF2B5EF4-FFF2-40B4-BE49-F238E27FC236}">
                <a16:creationId xmlns:a16="http://schemas.microsoft.com/office/drawing/2014/main" id="{114CB4FC-7E30-AAD5-C2DE-4AE375CF6CD6}"/>
              </a:ext>
            </a:extLst>
          </p:cNvPr>
          <p:cNvGraphicFramePr>
            <a:graphicFrameLocks noGrp="1"/>
          </p:cNvGraphicFramePr>
          <p:nvPr>
            <p:extLst>
              <p:ext uri="{D42A27DB-BD31-4B8C-83A1-F6EECF244321}">
                <p14:modId xmlns:p14="http://schemas.microsoft.com/office/powerpoint/2010/main" val="1815572425"/>
              </p:ext>
            </p:extLst>
          </p:nvPr>
        </p:nvGraphicFramePr>
        <p:xfrm>
          <a:off x="539552" y="1844824"/>
          <a:ext cx="7639000" cy="4420215"/>
        </p:xfrm>
        <a:graphic>
          <a:graphicData uri="http://schemas.openxmlformats.org/drawingml/2006/table">
            <a:tbl>
              <a:tblPr firstRow="1" bandRow="1">
                <a:tableStyleId>{5A111915-BE36-4E01-A7E5-04B1672EAD32}</a:tableStyleId>
              </a:tblPr>
              <a:tblGrid>
                <a:gridCol w="3928629">
                  <a:extLst>
                    <a:ext uri="{9D8B030D-6E8A-4147-A177-3AD203B41FA5}">
                      <a16:colId xmlns:a16="http://schemas.microsoft.com/office/drawing/2014/main" val="20000"/>
                    </a:ext>
                  </a:extLst>
                </a:gridCol>
                <a:gridCol w="3710371">
                  <a:extLst>
                    <a:ext uri="{9D8B030D-6E8A-4147-A177-3AD203B41FA5}">
                      <a16:colId xmlns:a16="http://schemas.microsoft.com/office/drawing/2014/main" val="20001"/>
                    </a:ext>
                  </a:extLst>
                </a:gridCol>
              </a:tblGrid>
              <a:tr h="349500">
                <a:tc>
                  <a:txBody>
                    <a:bodyPr/>
                    <a:lstStyle/>
                    <a:p>
                      <a:pPr lvl="0">
                        <a:lnSpc>
                          <a:spcPts val="2000"/>
                        </a:lnSpc>
                      </a:pPr>
                      <a:r>
                        <a:rPr lang="en-US" sz="1800" dirty="0">
                          <a:solidFill>
                            <a:srgbClr val="000000"/>
                          </a:solidFill>
                        </a:rPr>
                        <a:t>Impact on individual</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800" dirty="0">
                          <a:solidFill>
                            <a:srgbClr val="000000"/>
                          </a:solidFill>
                        </a:rPr>
                        <a:t>Impact on wider organisation</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65861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cause stress from having to rush and being late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kern="0" dirty="0">
                          <a:ea typeface="ＭＳ Ｐゴシック" pitchFamily="-105" charset="-128"/>
                          <a:cs typeface="ＭＳ Ｐゴシック" pitchFamily="-105" charset="-128"/>
                        </a:rPr>
                        <a:t>Can lead to wasted time waiting for the individual</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6476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ea typeface="ＭＳ Ｐゴシック" pitchFamily="-105" charset="-128"/>
                          <a:cs typeface="ＭＳ Ｐゴシック" pitchFamily="-105" charset="-128"/>
                        </a:rPr>
                        <a:t>Reduces productivity due to absence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affect organisational deadlines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45401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Makes individual seem disorganised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Causes disruption in workplace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751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strain working relationships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cause conflict between staff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63291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make the individual feel overwhelmed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impact organisational profits if deadlines are not achieved or late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6476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ea typeface="ＭＳ Ｐゴシック" pitchFamily="-105" charset="-128"/>
                          <a:cs typeface="ＭＳ Ｐゴシック" pitchFamily="-105" charset="-128"/>
                        </a:rPr>
                        <a:t>Lowers morale and motivation</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impact upon organisation morale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6476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make individual seem unreliable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affect the reputation of the organisation</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75297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Continuing professional development</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CPD is the learning that professionals undertake to develop and enhance their abilities. These activities will vary depending on the industry and the professional’s role. </a:t>
            </a:r>
          </a:p>
          <a:p>
            <a:pPr marL="0" lvl="1" indent="0">
              <a:buNone/>
            </a:pPr>
            <a:r>
              <a:rPr lang="en-GB" dirty="0">
                <a:ea typeface="ＭＳ Ｐゴシック" pitchFamily="-105" charset="-128"/>
                <a:cs typeface="ＭＳ Ｐゴシック" pitchFamily="-105" charset="-128"/>
              </a:rPr>
              <a:t>Examples could include:</a:t>
            </a:r>
          </a:p>
          <a:p>
            <a:pPr lvl="1"/>
            <a:r>
              <a:rPr lang="en-GB" dirty="0">
                <a:ea typeface="ＭＳ Ｐゴシック" pitchFamily="-105" charset="-128"/>
                <a:cs typeface="ＭＳ Ｐゴシック" pitchFamily="-105" charset="-128"/>
              </a:rPr>
              <a:t>training courses.</a:t>
            </a:r>
          </a:p>
          <a:p>
            <a:pPr lvl="1"/>
            <a:r>
              <a:rPr lang="en-GB" dirty="0">
                <a:ea typeface="ＭＳ Ｐゴシック" pitchFamily="-105" charset="-128"/>
                <a:cs typeface="ＭＳ Ｐゴシック" pitchFamily="-105" charset="-128"/>
              </a:rPr>
              <a:t>webinars.</a:t>
            </a:r>
          </a:p>
          <a:p>
            <a:pPr lvl="1"/>
            <a:r>
              <a:rPr lang="en-GB" dirty="0">
                <a:ea typeface="ＭＳ Ｐゴシック" pitchFamily="-105" charset="-128"/>
                <a:cs typeface="ＭＳ Ｐゴシック" pitchFamily="-105" charset="-128"/>
              </a:rPr>
              <a:t>coaching and mentoring. </a:t>
            </a:r>
          </a:p>
          <a:p>
            <a:pPr lvl="1"/>
            <a:r>
              <a:rPr lang="en-GB" dirty="0">
                <a:ea typeface="ＭＳ Ｐゴシック" pitchFamily="-105" charset="-128"/>
                <a:cs typeface="ＭＳ Ｐゴシック" pitchFamily="-105" charset="-128"/>
              </a:rPr>
              <a:t>workshops, seminars and conventions. </a:t>
            </a:r>
          </a:p>
          <a:p>
            <a:pPr lvl="1"/>
            <a:r>
              <a:rPr lang="en-GB" dirty="0">
                <a:ea typeface="ＭＳ Ｐゴシック" pitchFamily="-105" charset="-128"/>
                <a:cs typeface="ＭＳ Ｐゴシック" pitchFamily="-105" charset="-128"/>
              </a:rPr>
              <a:t>reviews and observations. </a:t>
            </a:r>
          </a:p>
          <a:p>
            <a:pPr lvl="1"/>
            <a:r>
              <a:rPr lang="en-GB" dirty="0">
                <a:ea typeface="ＭＳ Ｐゴシック" pitchFamily="-105" charset="-128"/>
                <a:cs typeface="ＭＳ Ｐゴシック" pitchFamily="-105" charset="-128"/>
              </a:rPr>
              <a:t>in-house learning. </a:t>
            </a:r>
          </a:p>
          <a:p>
            <a:pPr lvl="1"/>
            <a:r>
              <a:rPr lang="en-GB" dirty="0">
                <a:ea typeface="ＭＳ Ｐゴシック" pitchFamily="-105" charset="-128"/>
                <a:cs typeface="ＭＳ Ｐゴシック" pitchFamily="-105" charset="-128"/>
              </a:rPr>
              <a:t>discussion groups. </a:t>
            </a:r>
          </a:p>
        </p:txBody>
      </p:sp>
      <p:pic>
        <p:nvPicPr>
          <p:cNvPr id="1028" name="Picture 4">
            <a:extLst>
              <a:ext uri="{FF2B5EF4-FFF2-40B4-BE49-F238E27FC236}">
                <a16:creationId xmlns:a16="http://schemas.microsoft.com/office/drawing/2014/main" id="{7964F20F-4048-4EBB-BEA9-4A7CC67C5D40}"/>
              </a:ext>
            </a:extLst>
          </p:cNvPr>
          <p:cNvPicPr>
            <a:picLocks noChangeAspect="1" noChangeArrowheads="1"/>
          </p:cNvPicPr>
          <p:nvPr/>
        </p:nvPicPr>
        <p:blipFill>
          <a:blip r:embed="rId3"/>
          <a:srcRect/>
          <a:stretch/>
        </p:blipFill>
        <p:spPr bwMode="auto">
          <a:xfrm>
            <a:off x="5220072" y="3126201"/>
            <a:ext cx="3577580" cy="2389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418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CPD logs</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CPD logs are used to document all CPD activities. The logs contain information on the activities completed such as description, dates, times, duration and how the activities will enhance your skills in your current role. </a:t>
            </a:r>
          </a:p>
          <a:p>
            <a:pPr marL="0" lvl="1" indent="0">
              <a:buNone/>
            </a:pPr>
            <a:r>
              <a:rPr lang="en-GB" dirty="0">
                <a:ea typeface="ＭＳ Ｐゴシック" pitchFamily="-105" charset="-128"/>
                <a:cs typeface="ＭＳ Ｐゴシック" pitchFamily="-105" charset="-128"/>
              </a:rPr>
              <a:t>Some industries will require you to submit a CPD log to evidence your continuing personal development in order to maintain a professional accreditation.</a:t>
            </a:r>
          </a:p>
          <a:p>
            <a:pPr marL="0" lvl="1" indent="0">
              <a:buNone/>
            </a:pPr>
            <a:r>
              <a:rPr lang="en-GB" dirty="0">
                <a:ea typeface="ＭＳ Ｐゴシック" pitchFamily="-105" charset="-128"/>
                <a:cs typeface="ＭＳ Ｐゴシック" pitchFamily="-105" charset="-128"/>
              </a:rPr>
              <a:t>CPD logs are a great method of keeping track of all the development activities you complete over a period of time and can be used for reference when completing appraisals with your manager.  </a:t>
            </a:r>
            <a:endParaRPr lang="en-GB" dirty="0">
              <a:highlight>
                <a:srgbClr val="FFFF00"/>
              </a:highlight>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939348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Example CPD log</a:t>
            </a:r>
          </a:p>
        </p:txBody>
      </p:sp>
      <p:graphicFrame>
        <p:nvGraphicFramePr>
          <p:cNvPr id="5" name="Content Placeholder 4">
            <a:extLst>
              <a:ext uri="{FF2B5EF4-FFF2-40B4-BE49-F238E27FC236}">
                <a16:creationId xmlns:a16="http://schemas.microsoft.com/office/drawing/2014/main" id="{20D98BD4-AA12-E026-0A41-C318AABA98B3}"/>
              </a:ext>
            </a:extLst>
          </p:cNvPr>
          <p:cNvGraphicFramePr>
            <a:graphicFrameLocks noGrp="1" noDrilldown="1" noMove="1" noResize="1"/>
          </p:cNvGraphicFramePr>
          <p:nvPr>
            <p:ph sz="quarter" idx="10"/>
            <p:extLst>
              <p:ext uri="{D42A27DB-BD31-4B8C-83A1-F6EECF244321}">
                <p14:modId xmlns:p14="http://schemas.microsoft.com/office/powerpoint/2010/main" val="976640070"/>
              </p:ext>
            </p:extLst>
          </p:nvPr>
        </p:nvGraphicFramePr>
        <p:xfrm>
          <a:off x="457200" y="1556792"/>
          <a:ext cx="7855023" cy="3730786"/>
        </p:xfrm>
        <a:graphic>
          <a:graphicData uri="http://schemas.openxmlformats.org/drawingml/2006/table">
            <a:tbl>
              <a:tblPr firstRow="1" bandRow="1">
                <a:tableStyleId>{5A111915-BE36-4E01-A7E5-04B1672EAD32}</a:tableStyleId>
              </a:tblPr>
              <a:tblGrid>
                <a:gridCol w="1306488">
                  <a:extLst>
                    <a:ext uri="{9D8B030D-6E8A-4147-A177-3AD203B41FA5}">
                      <a16:colId xmlns:a16="http://schemas.microsoft.com/office/drawing/2014/main" val="20000"/>
                    </a:ext>
                  </a:extLst>
                </a:gridCol>
                <a:gridCol w="1800200">
                  <a:extLst>
                    <a:ext uri="{9D8B030D-6E8A-4147-A177-3AD203B41FA5}">
                      <a16:colId xmlns:a16="http://schemas.microsoft.com/office/drawing/2014/main" val="20001"/>
                    </a:ext>
                  </a:extLst>
                </a:gridCol>
                <a:gridCol w="3456384">
                  <a:extLst>
                    <a:ext uri="{9D8B030D-6E8A-4147-A177-3AD203B41FA5}">
                      <a16:colId xmlns:a16="http://schemas.microsoft.com/office/drawing/2014/main" val="1749230669"/>
                    </a:ext>
                  </a:extLst>
                </a:gridCol>
                <a:gridCol w="1291951">
                  <a:extLst>
                    <a:ext uri="{9D8B030D-6E8A-4147-A177-3AD203B41FA5}">
                      <a16:colId xmlns:a16="http://schemas.microsoft.com/office/drawing/2014/main" val="2534000036"/>
                    </a:ext>
                  </a:extLst>
                </a:gridCol>
              </a:tblGrid>
              <a:tr h="438946">
                <a:tc>
                  <a:txBody>
                    <a:bodyPr/>
                    <a:lstStyle/>
                    <a:p>
                      <a:pPr lvl="0">
                        <a:lnSpc>
                          <a:spcPts val="2000"/>
                        </a:lnSpc>
                      </a:pPr>
                      <a:r>
                        <a:rPr lang="en-US" sz="1800" dirty="0">
                          <a:solidFill>
                            <a:srgbClr val="000000"/>
                          </a:solidFill>
                        </a:rPr>
                        <a:t>Date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800" dirty="0">
                          <a:solidFill>
                            <a:srgbClr val="000000"/>
                          </a:solidFill>
                        </a:rPr>
                        <a:t>Method</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800" dirty="0">
                          <a:solidFill>
                            <a:srgbClr val="000000"/>
                          </a:solidFill>
                        </a:rPr>
                        <a:t>Description</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800" dirty="0">
                          <a:solidFill>
                            <a:srgbClr val="000000"/>
                          </a:solidFill>
                        </a:rPr>
                        <a:t>Duration</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788528">
                <a:tc>
                  <a:txBody>
                    <a:bodyPr/>
                    <a:lstStyle/>
                    <a:p>
                      <a:r>
                        <a:rPr lang="en-US" dirty="0"/>
                        <a:t>01/02/</a:t>
                      </a:r>
                      <a:r>
                        <a:rPr lang="en-US" dirty="0" err="1"/>
                        <a:t>xxxx</a:t>
                      </a:r>
                      <a:endParaRPr lang="en-US"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Attended virtual training course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Attended a first aid training course in order to assist my work colleagues if in difficulty </a:t>
                      </a:r>
                      <a:endParaRPr lang="en-US" sz="18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1 day</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8607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08/04/</a:t>
                      </a:r>
                      <a:r>
                        <a:rPr kumimoji="0" lang="en-US" sz="1800" b="0" i="0" u="none" strike="noStrike" kern="1200" cap="none" spc="0" normalizeH="0" baseline="0" noProof="0" dirty="0" err="1">
                          <a:ln>
                            <a:noFill/>
                          </a:ln>
                          <a:solidFill>
                            <a:srgbClr val="000000"/>
                          </a:solidFill>
                          <a:effectLst/>
                          <a:uLnTx/>
                          <a:uFillTx/>
                          <a:latin typeface="+mn-lt"/>
                          <a:ea typeface="+mn-ea"/>
                          <a:cs typeface="+mn-cs"/>
                        </a:rPr>
                        <a:t>xxxx</a:t>
                      </a:r>
                      <a:endParaRPr kumimoji="0" lang="en-US" sz="1800" b="0" i="0" u="none" strike="noStrike" kern="1200" cap="none" spc="0" normalizeH="0" baseline="0" noProof="0" dirty="0">
                        <a:ln>
                          <a:noFill/>
                        </a:ln>
                        <a:solidFill>
                          <a:srgbClr val="000000"/>
                        </a:solidFill>
                        <a:effectLst/>
                        <a:uLnTx/>
                        <a:uFillTx/>
                        <a:latin typeface="+mn-lt"/>
                        <a:ea typeface="+mn-ea"/>
                        <a:cs typeface="+mn-cs"/>
                      </a:endParaRP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Completed e-learning module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Completed an e-learning module in UK GDPR to ensure my work complies with all regulations</a:t>
                      </a:r>
                      <a:endParaRPr lang="en-US" sz="18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3 hours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9363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04/09/</a:t>
                      </a:r>
                      <a:r>
                        <a:rPr kumimoji="0" lang="en-US" sz="1800" b="0" i="0" u="none" strike="noStrike" kern="1200" cap="none" spc="0" normalizeH="0" baseline="0" noProof="0" dirty="0" err="1">
                          <a:ln>
                            <a:noFill/>
                          </a:ln>
                          <a:solidFill>
                            <a:srgbClr val="000000"/>
                          </a:solidFill>
                          <a:effectLst/>
                          <a:uLnTx/>
                          <a:uFillTx/>
                          <a:latin typeface="+mn-lt"/>
                          <a:ea typeface="+mn-ea"/>
                          <a:cs typeface="+mn-cs"/>
                        </a:rPr>
                        <a:t>xxxx</a:t>
                      </a:r>
                      <a:endParaRPr kumimoji="0" lang="en-US" sz="1800" b="0" i="0" u="none" strike="noStrike" kern="1200" cap="none" spc="0" normalizeH="0" baseline="0" noProof="0" dirty="0">
                        <a:ln>
                          <a:noFill/>
                        </a:ln>
                        <a:solidFill>
                          <a:srgbClr val="000000"/>
                        </a:solidFill>
                        <a:effectLst/>
                        <a:uLnTx/>
                        <a:uFillTx/>
                        <a:latin typeface="+mn-lt"/>
                        <a:ea typeface="+mn-ea"/>
                        <a:cs typeface="+mn-cs"/>
                      </a:endParaRP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Attended a marketing convention event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ts val="2000"/>
                        </a:lnSpc>
                        <a:spcBef>
                          <a:spcPts val="0"/>
                        </a:spcBef>
                        <a:spcAft>
                          <a:spcPts val="0"/>
                        </a:spcAft>
                        <a:buClrTx/>
                        <a:buSzTx/>
                        <a:buFontTx/>
                        <a:buNone/>
                        <a:tabLst/>
                        <a:defRPr/>
                      </a:pPr>
                      <a:r>
                        <a:rPr lang="en-US" dirty="0"/>
                        <a:t>Attended a marketing convention event in order to network and learn about new marketing tools and techniques</a:t>
                      </a:r>
                      <a:endParaRPr lang="en-US" sz="18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4 days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70514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CPD question</a:t>
            </a:r>
          </a:p>
        </p:txBody>
      </p:sp>
      <p:sp>
        <p:nvSpPr>
          <p:cNvPr id="4" name="Content Placeholder 3">
            <a:extLst>
              <a:ext uri="{FF2B5EF4-FFF2-40B4-BE49-F238E27FC236}">
                <a16:creationId xmlns:a16="http://schemas.microsoft.com/office/drawing/2014/main" id="{70403A24-E7D3-B2E4-2AFF-15D57873CD13}"/>
              </a:ext>
            </a:extLst>
          </p:cNvPr>
          <p:cNvSpPr>
            <a:spLocks noGrp="1" noRot="1" noMove="1" noResize="1" noEditPoints="1" noAdjustHandles="1" noChangeArrowheads="1" noChangeShapeType="1"/>
          </p:cNvSpPr>
          <p:nvPr>
            <p:ph sz="quarter" idx="10"/>
          </p:nvPr>
        </p:nvSpPr>
        <p:spPr/>
        <p:txBody>
          <a:bodyPr/>
          <a:lstStyle/>
          <a:p>
            <a:pPr>
              <a:spcBef>
                <a:spcPts val="500"/>
              </a:spcBef>
              <a:spcAft>
                <a:spcPts val="500"/>
              </a:spcAft>
            </a:pPr>
            <a:r>
              <a:rPr lang="en-US" dirty="0">
                <a:ea typeface="ＭＳ Ｐゴシック" pitchFamily="-105" charset="-128"/>
                <a:cs typeface="ＭＳ Ｐゴシック" pitchFamily="-105" charset="-128"/>
              </a:rPr>
              <a:t>Have you attended any training or development activities?</a:t>
            </a:r>
          </a:p>
          <a:p>
            <a:pPr marL="342900" indent="-342900">
              <a:spcBef>
                <a:spcPts val="500"/>
              </a:spcBef>
              <a:spcAft>
                <a:spcPts val="500"/>
              </a:spcAft>
              <a:buFont typeface="Arial" panose="020B0604020202020204" pitchFamily="34" charset="0"/>
              <a:buChar char="•"/>
            </a:pPr>
            <a:r>
              <a:rPr lang="en-US" dirty="0">
                <a:ea typeface="ＭＳ Ｐゴシック" pitchFamily="-105" charset="-128"/>
                <a:cs typeface="ＭＳ Ｐゴシック" pitchFamily="-105" charset="-128"/>
              </a:rPr>
              <a:t>What was the activity? </a:t>
            </a:r>
          </a:p>
          <a:p>
            <a:pPr marL="342900" indent="-342900">
              <a:spcBef>
                <a:spcPts val="500"/>
              </a:spcBef>
              <a:spcAft>
                <a:spcPts val="500"/>
              </a:spcAft>
              <a:buFont typeface="Arial" panose="020B0604020202020204" pitchFamily="34" charset="0"/>
              <a:buChar char="•"/>
            </a:pPr>
            <a:r>
              <a:rPr lang="en-US" dirty="0">
                <a:ea typeface="ＭＳ Ｐゴシック" pitchFamily="-105" charset="-128"/>
                <a:cs typeface="ＭＳ Ｐゴシック" pitchFamily="-105" charset="-128"/>
              </a:rPr>
              <a:t>How do you feel the activity benefitted you?</a:t>
            </a:r>
          </a:p>
          <a:p>
            <a:endParaRPr lang="en-GB" dirty="0"/>
          </a:p>
        </p:txBody>
      </p:sp>
      <p:pic>
        <p:nvPicPr>
          <p:cNvPr id="2050" name="Picture 2">
            <a:extLst>
              <a:ext uri="{FF2B5EF4-FFF2-40B4-BE49-F238E27FC236}">
                <a16:creationId xmlns:a16="http://schemas.microsoft.com/office/drawing/2014/main" id="{5AEF092A-840D-48BD-8A96-7E2DF5361A5B}"/>
              </a:ext>
            </a:extLst>
          </p:cNvPr>
          <p:cNvPicPr>
            <a:picLocks noChangeAspect="1" noChangeArrowheads="1"/>
          </p:cNvPicPr>
          <p:nvPr/>
        </p:nvPicPr>
        <p:blipFill>
          <a:blip r:embed="rId3"/>
          <a:srcRect/>
          <a:stretch/>
        </p:blipFill>
        <p:spPr bwMode="auto">
          <a:xfrm>
            <a:off x="1714500" y="3186811"/>
            <a:ext cx="5715000" cy="2663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35628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11708</TotalTime>
  <Words>1146</Words>
  <Application>Microsoft Office PowerPoint</Application>
  <PresentationFormat>On-screen Show (4:3)</PresentationFormat>
  <Paragraphs>126</Paragraphs>
  <Slides>14</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Default Design</vt:lpstr>
      <vt:lpstr>PowerPoint 5: Self-management and personal development</vt:lpstr>
      <vt:lpstr>Learning objectives</vt:lpstr>
      <vt:lpstr>Punctuality </vt:lpstr>
      <vt:lpstr>How to be punctual </vt:lpstr>
      <vt:lpstr>Impacts of not being punctual</vt:lpstr>
      <vt:lpstr>Continuing professional development</vt:lpstr>
      <vt:lpstr>CPD logs</vt:lpstr>
      <vt:lpstr>Example CPD log</vt:lpstr>
      <vt:lpstr>CPD question</vt:lpstr>
      <vt:lpstr>Training </vt:lpstr>
      <vt:lpstr>Learning styles </vt:lpstr>
      <vt:lpstr>Types of learning styles </vt:lpstr>
      <vt:lpstr>Your own learning style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192</cp:revision>
  <dcterms:created xsi:type="dcterms:W3CDTF">2013-05-28T00:38:54Z</dcterms:created>
  <dcterms:modified xsi:type="dcterms:W3CDTF">2025-11-21T09:39:04Z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