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2"/>
  </p:notesMasterIdLst>
  <p:handoutMasterIdLst>
    <p:handoutMasterId r:id="rId13"/>
  </p:handoutMasterIdLst>
  <p:sldIdLst>
    <p:sldId id="256" r:id="rId5"/>
    <p:sldId id="331" r:id="rId6"/>
    <p:sldId id="341" r:id="rId7"/>
    <p:sldId id="349" r:id="rId8"/>
    <p:sldId id="350" r:id="rId9"/>
    <p:sldId id="351" r:id="rId10"/>
    <p:sldId id="267" r:id="rId11"/>
  </p:sldIdLst>
  <p:sldSz cx="9144000" cy="6858000" type="screen4x3"/>
  <p:notesSz cx="6858000" cy="9144000"/>
  <p:custDataLst>
    <p:tags r:id="rId14"/>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5217373-8462-49DA-981B-F0281AE02409}" v="2" dt="2022-10-06T13:52:49.64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34589"/>
    <p:restoredTop sz="86391"/>
  </p:normalViewPr>
  <p:slideViewPr>
    <p:cSldViewPr showGuides="1">
      <p:cViewPr varScale="1">
        <p:scale>
          <a:sx n="108" d="100"/>
          <a:sy n="108" d="100"/>
        </p:scale>
        <p:origin x="1272" y="96"/>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19"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ags" Target="tags/tag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ve Thould" userId="38451c84653f422f" providerId="LiveId" clId="{35217373-8462-49DA-981B-F0281AE02409}"/>
    <pc:docChg chg="modSld">
      <pc:chgData name="Eve Thould" userId="38451c84653f422f" providerId="LiveId" clId="{35217373-8462-49DA-981B-F0281AE02409}" dt="2022-10-06T13:53:08.241" v="8" actId="20577"/>
      <pc:docMkLst>
        <pc:docMk/>
      </pc:docMkLst>
      <pc:sldChg chg="modSp modNotesTx">
        <pc:chgData name="Eve Thould" userId="38451c84653f422f" providerId="LiveId" clId="{35217373-8462-49DA-981B-F0281AE02409}" dt="2022-10-06T13:52:53.809" v="2" actId="20577"/>
        <pc:sldMkLst>
          <pc:docMk/>
          <pc:sldMk cId="2566656462" sldId="341"/>
        </pc:sldMkLst>
        <pc:picChg chg="mod">
          <ac:chgData name="Eve Thould" userId="38451c84653f422f" providerId="LiveId" clId="{35217373-8462-49DA-981B-F0281AE02409}" dt="2022-10-06T13:52:49.646" v="1" actId="1076"/>
          <ac:picMkLst>
            <pc:docMk/>
            <pc:sldMk cId="2566656462" sldId="341"/>
            <ac:picMk id="1026" creationId="{E4A138BE-13D8-9445-A8DB-7D7BA7FFE75D}"/>
          </ac:picMkLst>
        </pc:picChg>
      </pc:sldChg>
      <pc:sldChg chg="modSp mod">
        <pc:chgData name="Eve Thould" userId="38451c84653f422f" providerId="LiveId" clId="{35217373-8462-49DA-981B-F0281AE02409}" dt="2022-10-06T13:53:08.241" v="8" actId="20577"/>
        <pc:sldMkLst>
          <pc:docMk/>
          <pc:sldMk cId="4088896975" sldId="350"/>
        </pc:sldMkLst>
        <pc:spChg chg="mod">
          <ac:chgData name="Eve Thould" userId="38451c84653f422f" providerId="LiveId" clId="{35217373-8462-49DA-981B-F0281AE02409}" dt="2022-10-06T13:53:08.241" v="8" actId="20577"/>
          <ac:spMkLst>
            <pc:docMk/>
            <pc:sldMk cId="4088896975" sldId="350"/>
            <ac:spMk id="3"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11/21/2025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i="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1078025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12799954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12442518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b="0" i="0" kern="1200" dirty="0">
                <a:solidFill>
                  <a:schemeClr val="tx1"/>
                </a:solidFill>
                <a:effectLst/>
                <a:latin typeface="Arial" charset="0"/>
                <a:ea typeface="ＭＳ Ｐゴシック" charset="-128"/>
                <a:cs typeface="ＭＳ Ｐゴシック" charset="-128"/>
              </a:rPr>
              <a:t>Tutor notes: The question provides an opportunity for learners to share their knowledge on poor behaviour and how timelines are an important element of challenging poor behaviour. Learners should be encouraged to share their experiences with the class.  </a:t>
            </a:r>
            <a:endParaRPr lang="en-US" i="0" dirty="0"/>
          </a:p>
          <a:p>
            <a:endParaRPr lang="en-US" b="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690067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27518251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7</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T-Level Technical Qualification in</a:t>
            </a:r>
            <a:br>
              <a:rPr lang="en-GB" sz="1400" baseline="0" dirty="0">
                <a:solidFill>
                  <a:schemeClr val="tx1"/>
                </a:solidFill>
              </a:rPr>
            </a:br>
            <a:r>
              <a:rPr lang="en-GB" sz="1400" b="1" baseline="0" dirty="0">
                <a:solidFill>
                  <a:schemeClr val="tx1"/>
                </a:solidFill>
              </a:rPr>
              <a:t>Management and Administration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Management and Administration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3"/>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280444" y="6058240"/>
            <a:ext cx="4572000" cy="243593"/>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a:t>
            </a:r>
            <a:r>
              <a:rPr lang="en-GB" sz="800">
                <a:effectLst/>
                <a:latin typeface="Arial" panose="020B0604020202020204" pitchFamily="34" charset="0"/>
                <a:ea typeface="Cambria" panose="02040503050406030204" pitchFamily="18" charset="0"/>
                <a:cs typeface="Times New Roman" panose="02020603050405020304" pitchFamily="18" charset="0"/>
              </a:rPr>
              <a:t>2022 City &amp; Guilds Limited. </a:t>
            </a:r>
            <a:r>
              <a:rPr lang="en-GB" sz="800" dirty="0">
                <a:effectLst/>
                <a:latin typeface="Arial" panose="020B0604020202020204" pitchFamily="34" charset="0"/>
                <a:ea typeface="Cambria" panose="02040503050406030204" pitchFamily="18" charset="0"/>
                <a:cs typeface="Times New Roman" panose="02020603050405020304" pitchFamily="18" charset="0"/>
              </a:rPr>
              <a:t>All rights reserved.</a:t>
            </a:r>
          </a:p>
        </p:txBody>
      </p:sp>
      <p:pic>
        <p:nvPicPr>
          <p:cNvPr id="4" name="Picture 3" descr="A picture containing text, clipart&#10;&#10;Description automatically generated">
            <a:extLst>
              <a:ext uri="{FF2B5EF4-FFF2-40B4-BE49-F238E27FC236}">
                <a16:creationId xmlns:a16="http://schemas.microsoft.com/office/drawing/2014/main" id="{C3952B05-771B-D4FA-85BC-76FF27FDF653}"/>
              </a:ext>
            </a:extLst>
          </p:cNvPr>
          <p:cNvPicPr>
            <a:picLocks noChangeAspect="1"/>
          </p:cNvPicPr>
          <p:nvPr userDrawn="1"/>
        </p:nvPicPr>
        <p:blipFill>
          <a:blip r:embed="rId4"/>
          <a:stretch>
            <a:fillRect/>
          </a:stretch>
        </p:blipFill>
        <p:spPr>
          <a:xfrm>
            <a:off x="8172400" y="6058240"/>
            <a:ext cx="530352" cy="323088"/>
          </a:xfrm>
          <a:prstGeom prst="rect">
            <a:avLst/>
          </a:prstGeom>
        </p:spPr>
      </p:pic>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Grp="1" noRot="1" noMove="1" noResize="1" noEditPoints="1" noAdjustHandles="1" noChangeArrowheads="1" noChangeShapeType="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7. Business behaviours</a:t>
            </a:r>
          </a:p>
          <a:p>
            <a:endParaRPr lang="en-GB" sz="2400" b="1" dirty="0"/>
          </a:p>
          <a:p>
            <a:endParaRPr lang="en-GB" sz="2400" b="1" dirty="0"/>
          </a:p>
          <a:p>
            <a:endParaRPr lang="en-GB" sz="2400" b="1" dirty="0"/>
          </a:p>
        </p:txBody>
      </p:sp>
      <p:sp>
        <p:nvSpPr>
          <p:cNvPr id="2053" name="Rectangle 15"/>
          <p:cNvSpPr>
            <a:spLocks noGrp="1" noRot="1" noMove="1" noResize="1" noEditPoints="1" noAdjustHandles="1" noChangeArrowheads="1" noChangeShapeType="1"/>
          </p:cNvSpPr>
          <p:nvPr>
            <p:ph type="title"/>
          </p:nvPr>
        </p:nvSpPr>
        <p:spPr>
          <a:xfrm>
            <a:off x="457200" y="3280013"/>
            <a:ext cx="8153400" cy="2514600"/>
          </a:xfrm>
        </p:spPr>
        <p:txBody>
          <a:bodyPr anchor="t"/>
          <a:lstStyle/>
          <a:p>
            <a:pPr eaLnBrk="1" hangingPunct="1"/>
            <a:r>
              <a:rPr lang="en-GB" dirty="0">
                <a:ea typeface="ＭＳ Ｐゴシック" pitchFamily="-105" charset="-128"/>
                <a:cs typeface="ＭＳ Ｐゴシック" pitchFamily="-105" charset="-128"/>
              </a:rPr>
              <a:t>PowerPoint 9: The importance of good communication and adapting behaviour</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p:txBody>
          <a:bodyPr/>
          <a:lstStyle/>
          <a:p>
            <a:r>
              <a:rPr lang="en-US" dirty="0"/>
              <a:t>Learning objectives</a:t>
            </a:r>
          </a:p>
        </p:txBody>
      </p:sp>
      <p:sp>
        <p:nvSpPr>
          <p:cNvPr id="3" name="Content Placeholder 2"/>
          <p:cNvSpPr>
            <a:spLocks noGrp="1" noRot="1" noMove="1" noResize="1" noEditPoints="1" noAdjustHandles="1" noChangeArrowheads="1" noChangeShapeType="1"/>
          </p:cNvSpPr>
          <p:nvPr>
            <p:ph sz="quarter" idx="10"/>
          </p:nvPr>
        </p:nvSpPr>
        <p:spPr/>
        <p:txBody>
          <a:bodyPr/>
          <a:lstStyle/>
          <a:p>
            <a:r>
              <a:rPr lang="en-US" dirty="0">
                <a:ea typeface="ＭＳ Ｐゴシック" pitchFamily="-105" charset="-128"/>
                <a:cs typeface="ＭＳ Ｐゴシック" pitchFamily="-105" charset="-128"/>
              </a:rPr>
              <a:t>By the end of this session, learners should be able to:</a:t>
            </a:r>
            <a:endParaRPr lang="en-GB" dirty="0">
              <a:ea typeface="ＭＳ Ｐゴシック" pitchFamily="-105" charset="-128"/>
              <a:cs typeface="ＭＳ Ｐゴシック" pitchFamily="-105" charset="-128"/>
            </a:endParaRPr>
          </a:p>
          <a:p>
            <a:pPr lvl="1"/>
            <a:r>
              <a:rPr lang="en-GB" dirty="0">
                <a:ea typeface="ＭＳ Ｐゴシック" pitchFamily="-105" charset="-128"/>
                <a:cs typeface="ＭＳ Ｐゴシック" pitchFamily="-105" charset="-128"/>
              </a:rPr>
              <a:t>Understand the importance of individuals meeting the conduct set by the organisation, and the ability to be adaptable to meet expectations and policies.</a:t>
            </a:r>
          </a:p>
          <a:p>
            <a:pPr lvl="1"/>
            <a:r>
              <a:rPr lang="en-GB" dirty="0">
                <a:ea typeface="ＭＳ Ｐゴシック" pitchFamily="-105" charset="-128"/>
                <a:cs typeface="ＭＳ Ｐゴシック" pitchFamily="-105" charset="-128"/>
              </a:rPr>
              <a:t>Understand the ways to adapt behaviour to meet requirements.</a:t>
            </a:r>
          </a:p>
          <a:p>
            <a:pPr lvl="1"/>
            <a:r>
              <a:rPr lang="en-GB" dirty="0">
                <a:ea typeface="ＭＳ Ｐゴシック" pitchFamily="-105" charset="-128"/>
                <a:cs typeface="ＭＳ Ｐゴシック" pitchFamily="-105" charset="-128"/>
              </a:rPr>
              <a:t>Understand the impact on an organisation of not challenging poor behaviour and individuals who do not change their behaviour.</a:t>
            </a:r>
          </a:p>
          <a:p>
            <a:pPr lvl="1"/>
            <a:endParaRPr lang="en-GB" dirty="0">
              <a:ea typeface="ＭＳ Ｐゴシック" pitchFamily="-105" charset="-128"/>
              <a:cs typeface="ＭＳ Ｐゴシック" pitchFamily="-105" charset="-128"/>
            </a:endParaRPr>
          </a:p>
          <a:p>
            <a:pPr lvl="1"/>
            <a:endParaRPr lang="en-GB" dirty="0">
              <a:ea typeface="ＭＳ Ｐゴシック" pitchFamily="-105" charset="-128"/>
              <a:cs typeface="ＭＳ Ｐゴシック" pitchFamily="-105" charset="-128"/>
            </a:endParaRPr>
          </a:p>
          <a:p>
            <a:pPr lvl="1"/>
            <a:endParaRPr lang="en-GB" dirty="0">
              <a:ea typeface="ＭＳ Ｐゴシック" pitchFamily="-105" charset="-128"/>
              <a:cs typeface="ＭＳ Ｐゴシック" pitchFamily="-105" charset="-128"/>
            </a:endParaRPr>
          </a:p>
          <a:p>
            <a:pPr lvl="1"/>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p:txBody>
          <a:bodyPr/>
          <a:lstStyle/>
          <a:p>
            <a:r>
              <a:rPr lang="en-US" dirty="0"/>
              <a:t>Adaptability </a:t>
            </a:r>
          </a:p>
        </p:txBody>
      </p:sp>
      <p:sp>
        <p:nvSpPr>
          <p:cNvPr id="3" name="Content Placeholder 2"/>
          <p:cNvSpPr>
            <a:spLocks noGrp="1" noRot="1" noMove="1" noResize="1" noEditPoints="1" noAdjustHandles="1" noChangeArrowheads="1" noChangeShapeType="1"/>
          </p:cNvSpPr>
          <p:nvPr>
            <p:ph sz="quarter" idx="10"/>
          </p:nvPr>
        </p:nvSpPr>
        <p:spPr>
          <a:xfrm>
            <a:off x="457200" y="1512000"/>
            <a:ext cx="4186808" cy="4248000"/>
          </a:xfrm>
        </p:spPr>
        <p:txBody>
          <a:bodyPr/>
          <a:lstStyle/>
          <a:p>
            <a:r>
              <a:rPr lang="en-GB" dirty="0"/>
              <a:t>It is important that individuals meet the conduct that has been set by the organisation. They should have the ability to be adaptable in order to meet expectations and policies. </a:t>
            </a:r>
          </a:p>
          <a:p>
            <a:r>
              <a:rPr lang="en-GB" dirty="0"/>
              <a:t>If someone is not willing to be adaptable, it will be impossible for them to accept feedback and change their behaviour. Therefore, they may not be a suitable individual for continuing to work in the organisation. </a:t>
            </a:r>
          </a:p>
          <a:p>
            <a:endParaRPr lang="en-GB" dirty="0">
              <a:highlight>
                <a:srgbClr val="FFFF00"/>
              </a:highlight>
            </a:endParaRPr>
          </a:p>
          <a:p>
            <a:endParaRPr lang="en-US" dirty="0">
              <a:highlight>
                <a:srgbClr val="FFFF00"/>
              </a:highlight>
            </a:endParaRPr>
          </a:p>
        </p:txBody>
      </p:sp>
      <p:pic>
        <p:nvPicPr>
          <p:cNvPr id="1026" name="Picture 2">
            <a:extLst>
              <a:ext uri="{FF2B5EF4-FFF2-40B4-BE49-F238E27FC236}">
                <a16:creationId xmlns:a16="http://schemas.microsoft.com/office/drawing/2014/main" id="{E4A138BE-13D8-9445-A8DB-7D7BA7FFE75D}"/>
              </a:ext>
            </a:extLst>
          </p:cNvPr>
          <p:cNvPicPr>
            <a:picLocks noChangeAspect="1" noChangeArrowheads="1"/>
          </p:cNvPicPr>
          <p:nvPr/>
        </p:nvPicPr>
        <p:blipFill>
          <a:blip r:embed="rId3"/>
          <a:srcRect/>
          <a:stretch/>
        </p:blipFill>
        <p:spPr bwMode="auto">
          <a:xfrm>
            <a:off x="4860032" y="1536319"/>
            <a:ext cx="4075527" cy="27224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666564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p:txBody>
          <a:bodyPr/>
          <a:lstStyle/>
          <a:p>
            <a:r>
              <a:rPr lang="en-US" dirty="0"/>
              <a:t>Adapting behaviours </a:t>
            </a:r>
          </a:p>
        </p:txBody>
      </p:sp>
      <p:sp>
        <p:nvSpPr>
          <p:cNvPr id="3" name="Content Placeholder 2"/>
          <p:cNvSpPr>
            <a:spLocks noGrp="1" noRot="1" noMove="1" noResize="1" noEditPoints="1" noAdjustHandles="1" noChangeArrowheads="1" noChangeShapeType="1"/>
          </p:cNvSpPr>
          <p:nvPr>
            <p:ph sz="quarter" idx="10"/>
          </p:nvPr>
        </p:nvSpPr>
        <p:spPr>
          <a:xfrm>
            <a:off x="457200" y="1512000"/>
            <a:ext cx="7859216" cy="4248000"/>
          </a:xfrm>
        </p:spPr>
        <p:txBody>
          <a:bodyPr/>
          <a:lstStyle/>
          <a:p>
            <a:r>
              <a:rPr lang="en-GB" dirty="0"/>
              <a:t>If an employee needs to change or adapt their behaviour they can achieve this by:</a:t>
            </a:r>
          </a:p>
          <a:p>
            <a:pPr marL="342900" indent="-342900">
              <a:spcBef>
                <a:spcPts val="500"/>
              </a:spcBef>
              <a:spcAft>
                <a:spcPts val="500"/>
              </a:spcAft>
              <a:buClr>
                <a:srgbClr val="0070C0"/>
              </a:buClr>
              <a:buFont typeface="Arial" panose="020B0604020202020204" pitchFamily="34" charset="0"/>
              <a:buChar char="•"/>
            </a:pPr>
            <a:r>
              <a:rPr lang="en-GB" dirty="0"/>
              <a:t>Self-reflection: thinking of how they behave towards others and how this behaviour could be perceived.</a:t>
            </a:r>
          </a:p>
          <a:p>
            <a:pPr marL="342900" indent="-342900">
              <a:spcBef>
                <a:spcPts val="500"/>
              </a:spcBef>
              <a:spcAft>
                <a:spcPts val="500"/>
              </a:spcAft>
              <a:buClr>
                <a:srgbClr val="0070C0"/>
              </a:buClr>
              <a:buFont typeface="Arial" panose="020B0604020202020204" pitchFamily="34" charset="0"/>
              <a:buChar char="•"/>
            </a:pPr>
            <a:r>
              <a:rPr lang="en-GB" dirty="0"/>
              <a:t>360-degree feedback: asking about and reviewing feedback that has been provided from across the organisation, and thinking as to reasons why others would be providing this feedback.</a:t>
            </a:r>
          </a:p>
          <a:p>
            <a:pPr marL="342900" indent="-342900">
              <a:spcBef>
                <a:spcPts val="500"/>
              </a:spcBef>
              <a:spcAft>
                <a:spcPts val="500"/>
              </a:spcAft>
              <a:buClr>
                <a:srgbClr val="0070C0"/>
              </a:buClr>
              <a:buFont typeface="Arial" panose="020B0604020202020204" pitchFamily="34" charset="0"/>
              <a:buChar char="•"/>
            </a:pPr>
            <a:r>
              <a:rPr lang="en-GB" dirty="0"/>
              <a:t>Formal conversations: a formal conversation may take place between an employee and their manager and/or the HR department. This will inform the employee as to why their behaviour is poor and what action they need to take to change their behaviour.</a:t>
            </a:r>
          </a:p>
        </p:txBody>
      </p:sp>
    </p:spTree>
    <p:extLst>
      <p:ext uri="{BB962C8B-B14F-4D97-AF65-F5344CB8AC3E}">
        <p14:creationId xmlns:p14="http://schemas.microsoft.com/office/powerpoint/2010/main" val="14398508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p:txBody>
          <a:bodyPr/>
          <a:lstStyle/>
          <a:p>
            <a:r>
              <a:rPr lang="en-US" dirty="0"/>
              <a:t>Challenging poor </a:t>
            </a:r>
            <a:r>
              <a:rPr lang="en-US" dirty="0" err="1"/>
              <a:t>behaviour</a:t>
            </a:r>
            <a:r>
              <a:rPr lang="en-US" dirty="0"/>
              <a:t> </a:t>
            </a:r>
          </a:p>
        </p:txBody>
      </p:sp>
      <p:sp>
        <p:nvSpPr>
          <p:cNvPr id="3" name="Content Placeholder 2"/>
          <p:cNvSpPr>
            <a:spLocks noGrp="1" noRot="1" noMove="1" noResize="1" noEditPoints="1" noAdjustHandles="1" noChangeArrowheads="1" noChangeShapeType="1"/>
          </p:cNvSpPr>
          <p:nvPr>
            <p:ph sz="quarter" idx="10"/>
          </p:nvPr>
        </p:nvSpPr>
        <p:spPr>
          <a:xfrm>
            <a:off x="457200" y="1512000"/>
            <a:ext cx="8229600" cy="4248000"/>
          </a:xfrm>
        </p:spPr>
        <p:txBody>
          <a:bodyPr/>
          <a:lstStyle/>
          <a:p>
            <a:pPr>
              <a:spcBef>
                <a:spcPts val="500"/>
              </a:spcBef>
              <a:spcAft>
                <a:spcPts val="500"/>
              </a:spcAft>
            </a:pPr>
            <a:r>
              <a:rPr lang="en-GB" dirty="0"/>
              <a:t>Poor behaviour from others can impact the organisation and its employees. Poor behaviour should be challenged within an organisation. If poor behaviour is not challenged and dealt with appropriately this can lead to:</a:t>
            </a:r>
          </a:p>
          <a:p>
            <a:pPr marL="342900" indent="-342900">
              <a:lnSpc>
                <a:spcPct val="100000"/>
              </a:lnSpc>
              <a:spcBef>
                <a:spcPts val="500"/>
              </a:spcBef>
              <a:spcAft>
                <a:spcPts val="500"/>
              </a:spcAft>
              <a:buClr>
                <a:srgbClr val="0077E3"/>
              </a:buClr>
              <a:buFont typeface="Arial" panose="020B0604020202020204" pitchFamily="34" charset="0"/>
              <a:buChar char="•"/>
            </a:pPr>
            <a:r>
              <a:rPr lang="en-GB" dirty="0"/>
              <a:t>Unhappy staff and decreased staff morale. </a:t>
            </a:r>
          </a:p>
          <a:p>
            <a:pPr marL="342900" indent="-342900">
              <a:lnSpc>
                <a:spcPct val="100000"/>
              </a:lnSpc>
              <a:spcBef>
                <a:spcPts val="500"/>
              </a:spcBef>
              <a:spcAft>
                <a:spcPts val="500"/>
              </a:spcAft>
              <a:buClr>
                <a:srgbClr val="0077E3"/>
              </a:buClr>
              <a:buFont typeface="Arial" panose="020B0604020202020204" pitchFamily="34" charset="0"/>
              <a:buChar char="•"/>
            </a:pPr>
            <a:r>
              <a:rPr lang="en-GB" dirty="0"/>
              <a:t>Increase in sickness rates.</a:t>
            </a:r>
          </a:p>
          <a:p>
            <a:pPr marL="342900" indent="-342900">
              <a:lnSpc>
                <a:spcPct val="100000"/>
              </a:lnSpc>
              <a:spcBef>
                <a:spcPts val="500"/>
              </a:spcBef>
              <a:spcAft>
                <a:spcPts val="500"/>
              </a:spcAft>
              <a:buClr>
                <a:srgbClr val="0077E3"/>
              </a:buClr>
              <a:buFont typeface="Arial" panose="020B0604020202020204" pitchFamily="34" charset="0"/>
              <a:buChar char="•"/>
            </a:pPr>
            <a:r>
              <a:rPr lang="en-GB" dirty="0"/>
              <a:t>Decrease in staff retention. </a:t>
            </a:r>
          </a:p>
          <a:p>
            <a:pPr marL="342900" indent="-342900">
              <a:lnSpc>
                <a:spcPct val="100000"/>
              </a:lnSpc>
              <a:spcBef>
                <a:spcPts val="500"/>
              </a:spcBef>
              <a:spcAft>
                <a:spcPts val="500"/>
              </a:spcAft>
              <a:buClr>
                <a:srgbClr val="0077E3"/>
              </a:buClr>
              <a:buFont typeface="Arial" panose="020B0604020202020204" pitchFamily="34" charset="0"/>
              <a:buChar char="•"/>
            </a:pPr>
            <a:r>
              <a:rPr lang="en-GB" dirty="0"/>
              <a:t>Poor reputation or image of the organisation.   </a:t>
            </a:r>
          </a:p>
          <a:p>
            <a:pPr marL="342900" indent="-342900">
              <a:lnSpc>
                <a:spcPct val="100000"/>
              </a:lnSpc>
              <a:spcBef>
                <a:spcPts val="500"/>
              </a:spcBef>
              <a:spcAft>
                <a:spcPts val="500"/>
              </a:spcAft>
              <a:buClr>
                <a:srgbClr val="0077E3"/>
              </a:buClr>
              <a:buFont typeface="Arial" panose="020B0604020202020204" pitchFamily="34" charset="0"/>
              <a:buChar char="•"/>
            </a:pPr>
            <a:r>
              <a:rPr lang="en-GB" dirty="0"/>
              <a:t>Loss of talent to the organisation and skill sets. </a:t>
            </a:r>
          </a:p>
          <a:p>
            <a:pPr marL="342900" indent="-342900">
              <a:lnSpc>
                <a:spcPct val="100000"/>
              </a:lnSpc>
              <a:spcBef>
                <a:spcPts val="500"/>
              </a:spcBef>
              <a:spcAft>
                <a:spcPts val="500"/>
              </a:spcAft>
              <a:buClr>
                <a:srgbClr val="0077E3"/>
              </a:buClr>
              <a:buFont typeface="Arial" panose="020B0604020202020204" pitchFamily="34" charset="0"/>
              <a:buChar char="•"/>
            </a:pPr>
            <a:r>
              <a:rPr lang="en-GB" dirty="0"/>
              <a:t>Impact on organisation performance due to the above factors.  </a:t>
            </a:r>
          </a:p>
          <a:p>
            <a:r>
              <a:rPr lang="en-GB" dirty="0">
                <a:highlight>
                  <a:srgbClr val="FFFF00"/>
                </a:highlight>
              </a:rPr>
              <a:t> </a:t>
            </a:r>
          </a:p>
        </p:txBody>
      </p:sp>
    </p:spTree>
    <p:extLst>
      <p:ext uri="{BB962C8B-B14F-4D97-AF65-F5344CB8AC3E}">
        <p14:creationId xmlns:p14="http://schemas.microsoft.com/office/powerpoint/2010/main" val="40888969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p:txBody>
          <a:bodyPr/>
          <a:lstStyle/>
          <a:p>
            <a:r>
              <a:rPr lang="en-US" dirty="0"/>
              <a:t>Challenging poor </a:t>
            </a:r>
            <a:r>
              <a:rPr lang="en-US" dirty="0" err="1"/>
              <a:t>behaviour</a:t>
            </a:r>
            <a:r>
              <a:rPr lang="en-US" dirty="0"/>
              <a:t> </a:t>
            </a:r>
          </a:p>
        </p:txBody>
      </p:sp>
      <p:sp>
        <p:nvSpPr>
          <p:cNvPr id="3" name="Content Placeholder 2"/>
          <p:cNvSpPr>
            <a:spLocks noGrp="1"/>
          </p:cNvSpPr>
          <p:nvPr>
            <p:ph sz="quarter" idx="10"/>
          </p:nvPr>
        </p:nvSpPr>
        <p:spPr>
          <a:xfrm>
            <a:off x="457200" y="1512000"/>
            <a:ext cx="8229600" cy="4248000"/>
          </a:xfrm>
        </p:spPr>
        <p:txBody>
          <a:bodyPr/>
          <a:lstStyle/>
          <a:p>
            <a:pPr>
              <a:spcBef>
                <a:spcPts val="500"/>
              </a:spcBef>
              <a:spcAft>
                <a:spcPts val="500"/>
              </a:spcAft>
            </a:pPr>
            <a:r>
              <a:rPr lang="en-GB" dirty="0"/>
              <a:t>Even after challenging poor behaviour, the outcome is not always positive and the employee may not change their behaviour.</a:t>
            </a:r>
          </a:p>
          <a:p>
            <a:pPr>
              <a:spcBef>
                <a:spcPts val="500"/>
              </a:spcBef>
              <a:spcAft>
                <a:spcPts val="500"/>
              </a:spcAft>
            </a:pPr>
            <a:r>
              <a:rPr lang="en-GB" dirty="0"/>
              <a:t>In this case it would be likely that the organisation would look at a performance improvement plan which would document specific areas the employee needs to change. This plan would be reviewed on a regular basis. </a:t>
            </a:r>
          </a:p>
          <a:p>
            <a:pPr>
              <a:spcBef>
                <a:spcPts val="500"/>
              </a:spcBef>
              <a:spcAft>
                <a:spcPts val="500"/>
              </a:spcAft>
            </a:pPr>
            <a:r>
              <a:rPr lang="en-GB" dirty="0"/>
              <a:t>If the employee continues not to change their behaviour then this could lead to a disciplinary process, where the employee’s contract may be terminated. </a:t>
            </a:r>
          </a:p>
          <a:p>
            <a:pPr>
              <a:spcBef>
                <a:spcPts val="500"/>
              </a:spcBef>
              <a:spcAft>
                <a:spcPts val="500"/>
              </a:spcAft>
            </a:pPr>
            <a:r>
              <a:rPr lang="en-US" dirty="0">
                <a:ea typeface="ＭＳ Ｐゴシック" pitchFamily="-105" charset="-128"/>
                <a:cs typeface="ＭＳ Ｐゴシック" pitchFamily="-105" charset="-128"/>
              </a:rPr>
              <a:t>Question:</a:t>
            </a:r>
          </a:p>
          <a:p>
            <a:pPr>
              <a:spcBef>
                <a:spcPts val="500"/>
              </a:spcBef>
              <a:spcAft>
                <a:spcPts val="500"/>
              </a:spcAft>
            </a:pPr>
            <a:r>
              <a:rPr lang="en-US" dirty="0">
                <a:ea typeface="ＭＳ Ｐゴシック" pitchFamily="-105" charset="-128"/>
                <a:cs typeface="ＭＳ Ｐゴシック" pitchFamily="-105" charset="-128"/>
              </a:rPr>
              <a:t>Why is it important for organisations to challenge poor </a:t>
            </a:r>
            <a:r>
              <a:rPr lang="en-US" dirty="0" err="1">
                <a:ea typeface="ＭＳ Ｐゴシック" pitchFamily="-105" charset="-128"/>
                <a:cs typeface="ＭＳ Ｐゴシック" pitchFamily="-105" charset="-128"/>
              </a:rPr>
              <a:t>behaviour</a:t>
            </a:r>
            <a:r>
              <a:rPr lang="en-US" dirty="0">
                <a:ea typeface="ＭＳ Ｐゴシック" pitchFamily="-105" charset="-128"/>
                <a:cs typeface="ＭＳ Ｐゴシック" pitchFamily="-105" charset="-128"/>
              </a:rPr>
              <a:t> at an early stage?</a:t>
            </a:r>
            <a:endParaRPr lang="en-US" dirty="0"/>
          </a:p>
          <a:p>
            <a:endParaRPr lang="en-GB" dirty="0">
              <a:highlight>
                <a:srgbClr val="FFFF00"/>
              </a:highlight>
            </a:endParaRPr>
          </a:p>
        </p:txBody>
      </p:sp>
    </p:spTree>
    <p:extLst>
      <p:ext uri="{BB962C8B-B14F-4D97-AF65-F5344CB8AC3E}">
        <p14:creationId xmlns:p14="http://schemas.microsoft.com/office/powerpoint/2010/main" val="25529954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Rot="1" noMove="1" noResize="1" noEditPoints="1" noAdjustHandles="1" noChangeArrowheads="1" noChangeShapeType="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4" name="TextBox 3">
            <a:extLst>
              <a:ext uri="{FF2B5EF4-FFF2-40B4-BE49-F238E27FC236}">
                <a16:creationId xmlns:a16="http://schemas.microsoft.com/office/drawing/2014/main" id="{3AEAF952-9698-A87A-79A1-BD83F575F8B3}"/>
              </a:ext>
            </a:extLst>
          </p:cNvPr>
          <p:cNvSpPr txBox="1"/>
          <p:nvPr/>
        </p:nvSpPr>
        <p:spPr>
          <a:xfrm>
            <a:off x="1907704" y="6093296"/>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8AF071A-8EFF-4DC2-9186-AABD1AC91212}">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3.xml><?xml version="1.0" encoding="utf-8"?>
<ds:datastoreItem xmlns:ds="http://schemas.openxmlformats.org/officeDocument/2006/customXml" ds:itemID="{773A71AD-83D4-4E6D-B5FC-087F35CAB2F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461a341-6040-4841-94a8-bc3e8908b04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1442</TotalTime>
  <Words>545</Words>
  <Application>Microsoft Office PowerPoint</Application>
  <PresentationFormat>On-screen Show (4:3)</PresentationFormat>
  <Paragraphs>45</Paragraphs>
  <Slides>7</Slides>
  <Notes>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vt:i4>
      </vt:variant>
    </vt:vector>
  </HeadingPairs>
  <TitlesOfParts>
    <vt:vector size="12" baseType="lpstr">
      <vt:lpstr>ＭＳ Ｐゴシック</vt:lpstr>
      <vt:lpstr>Arial</vt:lpstr>
      <vt:lpstr>Lucida Grande</vt:lpstr>
      <vt:lpstr>Times New Roman</vt:lpstr>
      <vt:lpstr>Default Design</vt:lpstr>
      <vt:lpstr>PowerPoint 9: The importance of good communication and adapting behaviour</vt:lpstr>
      <vt:lpstr>Learning objectives</vt:lpstr>
      <vt:lpstr>Adaptability </vt:lpstr>
      <vt:lpstr>Adapting behaviours </vt:lpstr>
      <vt:lpstr>Challenging poor behaviour </vt:lpstr>
      <vt:lpstr>Challenging poor behaviour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Andrew Lowe</cp:lastModifiedBy>
  <cp:revision>180</cp:revision>
  <dcterms:created xsi:type="dcterms:W3CDTF">2013-05-28T00:38:54Z</dcterms:created>
  <dcterms:modified xsi:type="dcterms:W3CDTF">2025-11-21T09:40:23Z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