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331" r:id="rId6"/>
    <p:sldId id="341" r:id="rId7"/>
    <p:sldId id="352" r:id="rId8"/>
    <p:sldId id="353" r:id="rId9"/>
    <p:sldId id="354" r:id="rId10"/>
    <p:sldId id="349" r:id="rId11"/>
    <p:sldId id="350" r:id="rId12"/>
    <p:sldId id="355" r:id="rId13"/>
    <p:sldId id="351"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17AD28-051D-ACAD-CFE3-401DDB6E0722}" name="Dawn Booth" initials="DB" userId="73ba3064c13f978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86DDBB-EC77-410B-AF60-C36D3E681832}" v="7" dt="2022-10-06T13:51:08.382"/>
    <p1510:client id="{78A1A7E7-5AD0-4CC8-8320-60BF32851026}" v="1" dt="2022-10-07T13:03:35.6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4623"/>
    <p:restoredTop sz="86391"/>
  </p:normalViewPr>
  <p:slideViewPr>
    <p:cSldViewPr showGuides="1">
      <p:cViewPr varScale="1">
        <p:scale>
          <a:sx n="108" d="100"/>
          <a:sy n="108" d="100"/>
        </p:scale>
        <p:origin x="1272" y="9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3586DDBB-EC77-410B-AF60-C36D3E681832}"/>
    <pc:docChg chg="modSld">
      <pc:chgData name="Eve Thould" userId="38451c84653f422f" providerId="LiveId" clId="{3586DDBB-EC77-410B-AF60-C36D3E681832}" dt="2022-10-06T13:51:29.217" v="50" actId="20577"/>
      <pc:docMkLst>
        <pc:docMk/>
      </pc:docMkLst>
      <pc:sldChg chg="modSp modNotesTx">
        <pc:chgData name="Eve Thould" userId="38451c84653f422f" providerId="LiveId" clId="{3586DDBB-EC77-410B-AF60-C36D3E681832}" dt="2022-10-06T13:45:09.447" v="2" actId="20577"/>
        <pc:sldMkLst>
          <pc:docMk/>
          <pc:sldMk cId="2566656462" sldId="341"/>
        </pc:sldMkLst>
        <pc:picChg chg="mod">
          <ac:chgData name="Eve Thould" userId="38451c84653f422f" providerId="LiveId" clId="{3586DDBB-EC77-410B-AF60-C36D3E681832}" dt="2022-10-06T13:45:06.307" v="1" actId="1076"/>
          <ac:picMkLst>
            <pc:docMk/>
            <pc:sldMk cId="2566656462" sldId="341"/>
            <ac:picMk id="1026" creationId="{A1B1CDFC-2A94-FF42-AEC5-F711A88BD6BF}"/>
          </ac:picMkLst>
        </pc:picChg>
      </pc:sldChg>
      <pc:sldChg chg="modSp mod">
        <pc:chgData name="Eve Thould" userId="38451c84653f422f" providerId="LiveId" clId="{3586DDBB-EC77-410B-AF60-C36D3E681832}" dt="2022-10-06T13:48:23.670" v="36" actId="20577"/>
        <pc:sldMkLst>
          <pc:docMk/>
          <pc:sldMk cId="3636582650" sldId="349"/>
        </pc:sldMkLst>
        <pc:spChg chg="mod">
          <ac:chgData name="Eve Thould" userId="38451c84653f422f" providerId="LiveId" clId="{3586DDBB-EC77-410B-AF60-C36D3E681832}" dt="2022-10-06T13:48:23.670" v="36" actId="20577"/>
          <ac:spMkLst>
            <pc:docMk/>
            <pc:sldMk cId="3636582650" sldId="349"/>
            <ac:spMk id="3" creationId="{00000000-0000-0000-0000-000000000000}"/>
          </ac:spMkLst>
        </pc:spChg>
      </pc:sldChg>
      <pc:sldChg chg="modSp modNotesTx">
        <pc:chgData name="Eve Thould" userId="38451c84653f422f" providerId="LiveId" clId="{3586DDBB-EC77-410B-AF60-C36D3E681832}" dt="2022-10-06T13:49:53.753" v="40" actId="20577"/>
        <pc:sldMkLst>
          <pc:docMk/>
          <pc:sldMk cId="723295327" sldId="350"/>
        </pc:sldMkLst>
        <pc:picChg chg="mod">
          <ac:chgData name="Eve Thould" userId="38451c84653f422f" providerId="LiveId" clId="{3586DDBB-EC77-410B-AF60-C36D3E681832}" dt="2022-10-06T13:49:49.982" v="39" actId="1076"/>
          <ac:picMkLst>
            <pc:docMk/>
            <pc:sldMk cId="723295327" sldId="350"/>
            <ac:picMk id="2050" creationId="{D49C3BBE-BB29-3548-8344-408413BBAC80}"/>
          </ac:picMkLst>
        </pc:picChg>
      </pc:sldChg>
      <pc:sldChg chg="modSp mod">
        <pc:chgData name="Eve Thould" userId="38451c84653f422f" providerId="LiveId" clId="{3586DDBB-EC77-410B-AF60-C36D3E681832}" dt="2022-10-06T13:51:29.217" v="50" actId="20577"/>
        <pc:sldMkLst>
          <pc:docMk/>
          <pc:sldMk cId="2243202949" sldId="351"/>
        </pc:sldMkLst>
        <pc:spChg chg="mod">
          <ac:chgData name="Eve Thould" userId="38451c84653f422f" providerId="LiveId" clId="{3586DDBB-EC77-410B-AF60-C36D3E681832}" dt="2022-10-06T13:51:29.217" v="50" actId="20577"/>
          <ac:spMkLst>
            <pc:docMk/>
            <pc:sldMk cId="2243202949" sldId="351"/>
            <ac:spMk id="3" creationId="{00000000-0000-0000-0000-000000000000}"/>
          </ac:spMkLst>
        </pc:spChg>
      </pc:sldChg>
      <pc:sldChg chg="modSp mod delCm">
        <pc:chgData name="Eve Thould" userId="38451c84653f422f" providerId="LiveId" clId="{3586DDBB-EC77-410B-AF60-C36D3E681832}" dt="2022-10-06T13:46:36.932" v="12" actId="20577"/>
        <pc:sldMkLst>
          <pc:docMk/>
          <pc:sldMk cId="852037848" sldId="352"/>
        </pc:sldMkLst>
        <pc:spChg chg="mod">
          <ac:chgData name="Eve Thould" userId="38451c84653f422f" providerId="LiveId" clId="{3586DDBB-EC77-410B-AF60-C36D3E681832}" dt="2022-10-06T13:46:36.932" v="12" actId="20577"/>
          <ac:spMkLst>
            <pc:docMk/>
            <pc:sldMk cId="852037848" sldId="352"/>
            <ac:spMk id="3" creationId="{00000000-0000-0000-0000-000000000000}"/>
          </ac:spMkLst>
        </pc:spChg>
      </pc:sldChg>
      <pc:sldChg chg="modSp mod">
        <pc:chgData name="Eve Thould" userId="38451c84653f422f" providerId="LiveId" clId="{3586DDBB-EC77-410B-AF60-C36D3E681832}" dt="2022-10-06T13:47:28.816" v="21" actId="20577"/>
        <pc:sldMkLst>
          <pc:docMk/>
          <pc:sldMk cId="1444769086" sldId="353"/>
        </pc:sldMkLst>
        <pc:spChg chg="mod">
          <ac:chgData name="Eve Thould" userId="38451c84653f422f" providerId="LiveId" clId="{3586DDBB-EC77-410B-AF60-C36D3E681832}" dt="2022-10-06T13:47:28.816" v="21" actId="20577"/>
          <ac:spMkLst>
            <pc:docMk/>
            <pc:sldMk cId="1444769086" sldId="353"/>
            <ac:spMk id="3" creationId="{00000000-0000-0000-0000-000000000000}"/>
          </ac:spMkLst>
        </pc:spChg>
      </pc:sldChg>
      <pc:sldChg chg="modSp mod">
        <pc:chgData name="Eve Thould" userId="38451c84653f422f" providerId="LiveId" clId="{3586DDBB-EC77-410B-AF60-C36D3E681832}" dt="2022-10-06T13:48:14.509" v="32" actId="12"/>
        <pc:sldMkLst>
          <pc:docMk/>
          <pc:sldMk cId="754211037" sldId="354"/>
        </pc:sldMkLst>
        <pc:spChg chg="mod">
          <ac:chgData name="Eve Thould" userId="38451c84653f422f" providerId="LiveId" clId="{3586DDBB-EC77-410B-AF60-C36D3E681832}" dt="2022-10-06T13:48:14.509" v="32" actId="12"/>
          <ac:spMkLst>
            <pc:docMk/>
            <pc:sldMk cId="754211037" sldId="354"/>
            <ac:spMk id="3" creationId="{00000000-0000-0000-0000-000000000000}"/>
          </ac:spMkLst>
        </pc:spChg>
      </pc:sldChg>
      <pc:sldChg chg="modSp modNotesTx">
        <pc:chgData name="Eve Thould" userId="38451c84653f422f" providerId="LiveId" clId="{3586DDBB-EC77-410B-AF60-C36D3E681832}" dt="2022-10-06T13:51:12.328" v="43" actId="20577"/>
        <pc:sldMkLst>
          <pc:docMk/>
          <pc:sldMk cId="1015120640" sldId="355"/>
        </pc:sldMkLst>
        <pc:picChg chg="mod">
          <ac:chgData name="Eve Thould" userId="38451c84653f422f" providerId="LiveId" clId="{3586DDBB-EC77-410B-AF60-C36D3E681832}" dt="2022-10-06T13:51:08.382" v="42" actId="1076"/>
          <ac:picMkLst>
            <pc:docMk/>
            <pc:sldMk cId="1015120640" sldId="355"/>
            <ac:picMk id="3074" creationId="{C8980380-2AE1-FF47-8289-06FC0D114D4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11/21/2025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422365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473086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435174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notes: This question provides an opportunity for learners to share their real-life examples of poor employee behaviour. Learners should be encouraged to share their experiences with the class.  </a:t>
            </a:r>
            <a:endParaRPr lang="en-US"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967205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4038787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notes: This question provides an opportunity for learners to share their real-life examples of working in a great organisation and what their experiences were. Learners should be encouraged to reflect on their own behaviours and share their experiences with the class.  </a:t>
            </a:r>
            <a:endParaRPr lang="en-US" i="0" u="none"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369489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466007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114991"/>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a:t>
            </a:r>
            <a:r>
              <a:rPr lang="en-GB" sz="800">
                <a:effectLst/>
                <a:latin typeface="Arial" panose="020B0604020202020204" pitchFamily="34" charset="0"/>
                <a:ea typeface="Cambria" panose="02040503050406030204" pitchFamily="18" charset="0"/>
                <a:cs typeface="Times New Roman" panose="02020603050405020304" pitchFamily="18" charset="0"/>
              </a:rPr>
              <a:t>2022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p>
        </p:txBody>
      </p:sp>
      <p:pic>
        <p:nvPicPr>
          <p:cNvPr id="4" name="Picture 3" descr="A picture containing text, clipart&#10;&#10;Description automatically generated">
            <a:extLst>
              <a:ext uri="{FF2B5EF4-FFF2-40B4-BE49-F238E27FC236}">
                <a16:creationId xmlns:a16="http://schemas.microsoft.com/office/drawing/2014/main" id="{4A583936-F6DC-A52E-FE60-B27791309837}"/>
              </a:ext>
            </a:extLst>
          </p:cNvPr>
          <p:cNvPicPr>
            <a:picLocks noChangeAspect="1"/>
          </p:cNvPicPr>
          <p:nvPr userDrawn="1"/>
        </p:nvPicPr>
        <p:blipFill>
          <a:blip r:embed="rId4"/>
          <a:stretch>
            <a:fillRect/>
          </a:stretch>
        </p:blipFill>
        <p:spPr>
          <a:xfrm>
            <a:off x="8156448" y="6075244"/>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Grp="1" noRot="1" noMove="1" noResize="1" noEditPoints="1" noAdjustHandles="1" noChangeArrowheads="1" noChangeShapeType="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Business behaviours</a:t>
            </a:r>
          </a:p>
          <a:p>
            <a:endParaRPr lang="en-GB" sz="2400" b="1" dirty="0"/>
          </a:p>
          <a:p>
            <a:endParaRPr lang="en-GB" sz="2400" b="1" dirty="0"/>
          </a:p>
        </p:txBody>
      </p:sp>
      <p:sp>
        <p:nvSpPr>
          <p:cNvPr id="2053" name="Rectangle 15"/>
          <p:cNvSpPr>
            <a:spLocks noGrp="1" noRot="1" noMove="1" noResize="1" noEditPoints="1" noAdjustHandles="1" noChangeArrowheads="1" noChangeShapeType="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8: The importance of individuals adapting their behaviour to the expectations and policies of the organisation, including through compliance with codes of conduct and ethics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err="1"/>
              <a:t>Organisational</a:t>
            </a:r>
            <a:r>
              <a:rPr lang="en-US" dirty="0"/>
              <a:t> culture key areas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147248" cy="4248000"/>
          </a:xfrm>
        </p:spPr>
        <p:txBody>
          <a:bodyPr/>
          <a:lstStyle/>
          <a:p>
            <a:pPr marL="0" lvl="1" indent="0">
              <a:buNone/>
            </a:pPr>
            <a:r>
              <a:rPr lang="en-GB" dirty="0"/>
              <a:t>An organisation can build a great place to work, where employees are proud to work for the organisation and live by the organisational culture by focusing on some key areas:</a:t>
            </a:r>
          </a:p>
          <a:p>
            <a:pPr lvl="1"/>
            <a:r>
              <a:rPr lang="en-GB" dirty="0"/>
              <a:t>Policies and procedures. </a:t>
            </a:r>
          </a:p>
          <a:p>
            <a:pPr lvl="1"/>
            <a:r>
              <a:rPr lang="en-GB" dirty="0"/>
              <a:t>Leading by example (from the top of the organisation). </a:t>
            </a:r>
          </a:p>
          <a:p>
            <a:pPr lvl="1"/>
            <a:r>
              <a:rPr lang="en-GB" dirty="0"/>
              <a:t>Effective, open and honest communications between management and staff.</a:t>
            </a:r>
          </a:p>
          <a:p>
            <a:pPr lvl="1"/>
            <a:r>
              <a:rPr lang="en-GB" dirty="0"/>
              <a:t>Recognition and reward for employees. </a:t>
            </a:r>
          </a:p>
          <a:p>
            <a:pPr lvl="1"/>
            <a:r>
              <a:rPr lang="en-GB" dirty="0"/>
              <a:t>Training and development opportunities for employees. </a:t>
            </a:r>
          </a:p>
          <a:p>
            <a:pPr lvl="1"/>
            <a:r>
              <a:rPr lang="en-GB" dirty="0"/>
              <a:t>Creating collective goals across the organisation, which are cascaded to all levels </a:t>
            </a:r>
            <a:r>
              <a:rPr lang="en-GB"/>
              <a:t>of staff.</a:t>
            </a:r>
            <a:endParaRPr lang="en-GB" dirty="0"/>
          </a:p>
          <a:p>
            <a:pPr marL="0" lvl="1" indent="0">
              <a:buNone/>
            </a:pPr>
            <a:endParaRPr lang="en-GB" dirty="0">
              <a:highlight>
                <a:srgbClr val="FFFF00"/>
              </a:highlight>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2432029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Move="1" noResize="1" noEditPoints="1" noAdjustHandles="1" noChangeArrowheads="1" noChangeShapeType="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BE05CE5A-D2E0-E33D-6B81-A09599F47380}"/>
              </a:ext>
            </a:extLst>
          </p:cNvPr>
          <p:cNvSpPr txBox="1"/>
          <p:nvPr/>
        </p:nvSpPr>
        <p:spPr>
          <a:xfrm>
            <a:off x="1907704"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endParaRPr lang="en-GB" dirty="0">
              <a:ea typeface="ＭＳ Ｐゴシック" pitchFamily="-105" charset="-128"/>
              <a:cs typeface="ＭＳ Ｐゴシック" pitchFamily="-105" charset="-128"/>
            </a:endParaRPr>
          </a:p>
          <a:p>
            <a:pPr lvl="1"/>
            <a:r>
              <a:rPr lang="en-GB" dirty="0">
                <a:ea typeface="ＭＳ Ｐゴシック" pitchFamily="-105" charset="-128"/>
                <a:cs typeface="ＭＳ Ｐゴシック" pitchFamily="-105" charset="-128"/>
              </a:rPr>
              <a:t>Identify the types of policies and how the content within these policies guides conduct.</a:t>
            </a:r>
          </a:p>
          <a:p>
            <a:pPr lvl="1"/>
            <a:r>
              <a:rPr lang="en-GB" dirty="0">
                <a:ea typeface="ＭＳ Ｐゴシック" pitchFamily="-105" charset="-128"/>
                <a:cs typeface="ＭＳ Ｐゴシック" pitchFamily="-105" charset="-128"/>
              </a:rPr>
              <a:t>Understand the importance of acceptable behaviour for an organisational culture and the reasons for having set policies relating to conduct and ethics, and the content within these policies.</a:t>
            </a: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Policies </a:t>
            </a:r>
          </a:p>
        </p:txBody>
      </p:sp>
      <p:sp>
        <p:nvSpPr>
          <p:cNvPr id="3" name="Content Placeholder 2"/>
          <p:cNvSpPr>
            <a:spLocks noGrp="1"/>
          </p:cNvSpPr>
          <p:nvPr>
            <p:ph sz="quarter" idx="10"/>
          </p:nvPr>
        </p:nvSpPr>
        <p:spPr>
          <a:xfrm>
            <a:off x="457200" y="1512000"/>
            <a:ext cx="4762872" cy="4248000"/>
          </a:xfrm>
        </p:spPr>
        <p:txBody>
          <a:bodyPr/>
          <a:lstStyle/>
          <a:p>
            <a:pPr marL="0" lvl="1" indent="0">
              <a:buNone/>
            </a:pPr>
            <a:r>
              <a:rPr lang="en-GB" dirty="0">
                <a:ea typeface="ＭＳ Ｐゴシック" pitchFamily="-105" charset="-128"/>
                <a:cs typeface="ＭＳ Ｐゴシック" pitchFamily="-105" charset="-128"/>
              </a:rPr>
              <a:t>Policies are essential to ensuring employees conduct themselves in an appropriate way. </a:t>
            </a:r>
          </a:p>
          <a:p>
            <a:pPr marL="0" lvl="1" indent="0">
              <a:buNone/>
            </a:pPr>
            <a:r>
              <a:rPr lang="en-GB" dirty="0">
                <a:ea typeface="ＭＳ Ｐゴシック" pitchFamily="-105" charset="-128"/>
                <a:cs typeface="ＭＳ Ｐゴシック" pitchFamily="-105" charset="-128"/>
              </a:rPr>
              <a:t>Staff are the most important asset of an organisation and are representations of the organisation when inside and outside of the workplace. Therefore, it is important that staff understand the impact their behaviour has on the organisation. </a:t>
            </a:r>
          </a:p>
          <a:p>
            <a:pPr marL="0" lvl="1" indent="0">
              <a:buNone/>
            </a:pPr>
            <a:r>
              <a:rPr lang="en-GB" dirty="0">
                <a:ea typeface="ＭＳ Ｐゴシック" pitchFamily="-105" charset="-128"/>
                <a:cs typeface="ＭＳ Ｐゴシック" pitchFamily="-105" charset="-128"/>
              </a:rPr>
              <a:t>There are a several key policies that relate to employee conduct, these include: human resource policies; communication policies; and behaviour policies.</a:t>
            </a:r>
          </a:p>
          <a:p>
            <a:pPr marL="0" lvl="1" indent="0">
              <a:buNone/>
            </a:pPr>
            <a:endParaRPr lang="en-GB" dirty="0">
              <a:highlight>
                <a:srgbClr val="FFFF00"/>
              </a:highlight>
              <a:ea typeface="ＭＳ Ｐゴシック" pitchFamily="-105" charset="-128"/>
            </a:endParaRPr>
          </a:p>
          <a:p>
            <a:pPr marL="0" lvl="1" indent="0">
              <a:buNone/>
            </a:pPr>
            <a:endParaRPr lang="en-GB" dirty="0">
              <a:highlight>
                <a:srgbClr val="FFFF00"/>
              </a:highlight>
              <a:ea typeface="ＭＳ Ｐゴシック" pitchFamily="-105" charset="-128"/>
            </a:endParaRPr>
          </a:p>
          <a:p>
            <a:pPr marL="0" lvl="1" indent="0">
              <a:buNone/>
            </a:pPr>
            <a:endParaRPr lang="en-GB" dirty="0">
              <a:highlight>
                <a:srgbClr val="FFFF00"/>
              </a:highlight>
              <a:ea typeface="ＭＳ Ｐゴシック" pitchFamily="-105" charset="-128"/>
            </a:endParaRPr>
          </a:p>
          <a:p>
            <a:pPr marL="0" lvl="1" indent="0">
              <a:buNone/>
            </a:pPr>
            <a:endParaRPr lang="en-GB" dirty="0"/>
          </a:p>
          <a:p>
            <a:pPr marL="0" lvl="1" indent="0">
              <a:buNone/>
            </a:pPr>
            <a:endParaRPr lang="en-GB" dirty="0"/>
          </a:p>
          <a:p>
            <a:pPr marL="0" lvl="1" indent="0">
              <a:buNone/>
            </a:pPr>
            <a:endParaRPr lang="en-GB" dirty="0"/>
          </a:p>
          <a:p>
            <a:pPr marL="0" lvl="1" indent="0">
              <a:buNone/>
            </a:pPr>
            <a:endParaRPr lang="en-GB" dirty="0">
              <a:highlight>
                <a:srgbClr val="FFFF00"/>
              </a:highlight>
            </a:endParaRPr>
          </a:p>
          <a:p>
            <a:pPr marL="0" lvl="1" indent="0">
              <a:buNone/>
            </a:pPr>
            <a:endParaRPr lang="en-US" dirty="0">
              <a:highlight>
                <a:srgbClr val="FFFF00"/>
              </a:highlight>
            </a:endParaRPr>
          </a:p>
        </p:txBody>
      </p:sp>
      <p:pic>
        <p:nvPicPr>
          <p:cNvPr id="1026" name="Picture 2">
            <a:extLst>
              <a:ext uri="{FF2B5EF4-FFF2-40B4-BE49-F238E27FC236}">
                <a16:creationId xmlns:a16="http://schemas.microsoft.com/office/drawing/2014/main" id="{A1B1CDFC-2A94-FF42-AEC5-F711A88BD6B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5436096" y="2636152"/>
            <a:ext cx="3029843" cy="1999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Human resource policies </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GB" dirty="0"/>
              <a:t>There are three types of human resource policies, as follows:</a:t>
            </a:r>
          </a:p>
          <a:p>
            <a:pPr lvl="1"/>
            <a:r>
              <a:rPr lang="en-GB" dirty="0"/>
              <a:t>Recruitment policy:</a:t>
            </a:r>
          </a:p>
          <a:p>
            <a:pPr lvl="4">
              <a:lnSpc>
                <a:spcPts val="2400"/>
              </a:lnSpc>
              <a:spcBef>
                <a:spcPts val="500"/>
              </a:spcBef>
              <a:buClr>
                <a:srgbClr val="0077E3"/>
              </a:buClr>
            </a:pPr>
            <a:r>
              <a:rPr lang="en-GB" sz="2000" dirty="0"/>
              <a:t>This policy assists with ensuring that the most suitable candidate is selected for the job and that they are the right fit for the conduct expected in the organisation, in particular their attitude and behaviours.</a:t>
            </a:r>
          </a:p>
          <a:p>
            <a:pPr lvl="1"/>
            <a:r>
              <a:rPr lang="en-GB" dirty="0"/>
              <a:t>Anti-discrimination and harassment policy.</a:t>
            </a:r>
          </a:p>
          <a:p>
            <a:pPr lvl="1"/>
            <a:r>
              <a:rPr lang="en-GB" dirty="0"/>
              <a:t>Disciplinary and grievance policy: </a:t>
            </a:r>
          </a:p>
          <a:p>
            <a:pPr lvl="4">
              <a:lnSpc>
                <a:spcPts val="2400"/>
              </a:lnSpc>
              <a:spcBef>
                <a:spcPts val="500"/>
              </a:spcBef>
              <a:buClr>
                <a:srgbClr val="0077E3"/>
              </a:buClr>
            </a:pPr>
            <a:r>
              <a:rPr lang="en-GB" sz="2000" dirty="0"/>
              <a:t>This policy can be used by management in order to deal with poor employee conduct and behaviours. </a:t>
            </a:r>
          </a:p>
          <a:p>
            <a:pPr lvl="1"/>
            <a:endParaRPr lang="en-GB" dirty="0"/>
          </a:p>
          <a:p>
            <a:pPr marL="0" lvl="1" indent="0">
              <a:buNone/>
            </a:pPr>
            <a:endParaRPr lang="en-GB" dirty="0"/>
          </a:p>
          <a:p>
            <a:pPr lvl="1"/>
            <a:endParaRPr lang="en-GB" dirty="0"/>
          </a:p>
          <a:p>
            <a:pPr marL="0" lvl="1" indent="0">
              <a:buNone/>
            </a:pPr>
            <a:endParaRPr lang="en-GB" dirty="0"/>
          </a:p>
          <a:p>
            <a:pPr marL="0" lvl="1" indent="0">
              <a:buNone/>
            </a:pPr>
            <a:endParaRPr lang="en-GB" dirty="0"/>
          </a:p>
          <a:p>
            <a:pPr marL="0" lvl="1" indent="0">
              <a:buNone/>
            </a:pPr>
            <a:endParaRPr lang="en-GB" dirty="0">
              <a:highlight>
                <a:srgbClr val="FFFF00"/>
              </a:highlight>
            </a:endParaRPr>
          </a:p>
          <a:p>
            <a:pPr marL="0" lvl="1" indent="0">
              <a:buNone/>
            </a:pPr>
            <a:endParaRPr lang="en-US" dirty="0">
              <a:highlight>
                <a:srgbClr val="FFFF00"/>
              </a:highlight>
            </a:endParaRPr>
          </a:p>
        </p:txBody>
      </p:sp>
    </p:spTree>
    <p:extLst>
      <p:ext uri="{BB962C8B-B14F-4D97-AF65-F5344CB8AC3E}">
        <p14:creationId xmlns:p14="http://schemas.microsoft.com/office/powerpoint/2010/main" val="8520378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Communication policies</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marR="0" lvl="1" indent="0" algn="l" defTabSz="914400" rtl="0" eaLnBrk="0" fontAlgn="base" latinLnBrk="0" hangingPunct="0">
              <a:spcAft>
                <a:spcPts val="500"/>
              </a:spcAft>
              <a:buClr>
                <a:srgbClr val="0077E3"/>
              </a:buClr>
              <a:buSzTx/>
              <a:buFont typeface="Arial" pitchFamily="-105" charset="0"/>
              <a:buNone/>
              <a:tabLst/>
              <a:defRPr/>
            </a:pPr>
            <a:r>
              <a:rPr kumimoji="0" lang="en-GB" b="0" i="0" u="none" strike="noStrike" kern="0" cap="none" spc="0" normalizeH="0" baseline="0" noProof="0" dirty="0">
                <a:ln>
                  <a:noFill/>
                </a:ln>
                <a:solidFill>
                  <a:srgbClr val="000000"/>
                </a:solidFill>
                <a:effectLst/>
                <a:uLnTx/>
                <a:uFillTx/>
                <a:latin typeface="Arial"/>
                <a:ea typeface="ＭＳ Ｐゴシック" charset="-128"/>
                <a:cs typeface="+mn-cs"/>
              </a:rPr>
              <a:t>There are three types of communication policies, as follows:</a:t>
            </a:r>
          </a:p>
          <a:p>
            <a:pPr lvl="1"/>
            <a:r>
              <a:rPr lang="en-GB" dirty="0"/>
              <a:t>Use of communication channels:</a:t>
            </a:r>
          </a:p>
          <a:p>
            <a:pPr lvl="4">
              <a:lnSpc>
                <a:spcPts val="2400"/>
              </a:lnSpc>
              <a:spcBef>
                <a:spcPts val="500"/>
              </a:spcBef>
              <a:buClr>
                <a:srgbClr val="0077E3"/>
              </a:buClr>
            </a:pPr>
            <a:r>
              <a:rPr lang="en-GB" sz="2000" dirty="0"/>
              <a:t>This policy provides guidance to employees as to what is expected in terms of using communication channels such as social media, including their own personal social media account.  </a:t>
            </a:r>
          </a:p>
          <a:p>
            <a:pPr lvl="1"/>
            <a:r>
              <a:rPr lang="en-GB" dirty="0"/>
              <a:t>Internal communication policy:</a:t>
            </a:r>
          </a:p>
          <a:p>
            <a:pPr lvl="4">
              <a:lnSpc>
                <a:spcPts val="2400"/>
              </a:lnSpc>
              <a:spcBef>
                <a:spcPts val="500"/>
              </a:spcBef>
              <a:buClr>
                <a:srgbClr val="0077E3"/>
              </a:buClr>
            </a:pPr>
            <a:r>
              <a:rPr lang="en-GB" sz="2000" dirty="0"/>
              <a:t>This policy outlines the organisation’s approach to its internal communication with employees and how information will be shared such as policy updates. </a:t>
            </a:r>
          </a:p>
          <a:p>
            <a:pPr lvl="1"/>
            <a:r>
              <a:rPr lang="en-GB" dirty="0"/>
              <a:t>External communication policy: </a:t>
            </a:r>
          </a:p>
          <a:p>
            <a:pPr lvl="4">
              <a:lnSpc>
                <a:spcPts val="2400"/>
              </a:lnSpc>
              <a:spcBef>
                <a:spcPts val="500"/>
              </a:spcBef>
              <a:buClr>
                <a:srgbClr val="0077E3"/>
              </a:buClr>
            </a:pPr>
            <a:r>
              <a:rPr lang="en-GB" sz="2000" dirty="0"/>
              <a:t>This policy provides guidance to employees for handling information incoming or ongoing from the organisation. </a:t>
            </a:r>
          </a:p>
          <a:p>
            <a:pPr marL="0" lvl="1" indent="0">
              <a:buNone/>
            </a:pPr>
            <a:endParaRPr lang="en-GB" dirty="0"/>
          </a:p>
          <a:p>
            <a:pPr marL="0" lvl="1" indent="0">
              <a:buNone/>
            </a:pPr>
            <a:endParaRPr lang="en-GB" dirty="0"/>
          </a:p>
          <a:p>
            <a:pPr marL="0" lvl="1" indent="0">
              <a:buNone/>
            </a:pPr>
            <a:endParaRPr lang="en-GB" dirty="0">
              <a:highlight>
                <a:srgbClr val="FFFF00"/>
              </a:highlight>
            </a:endParaRPr>
          </a:p>
          <a:p>
            <a:pPr marL="0" lvl="1" indent="0">
              <a:buNone/>
            </a:pPr>
            <a:endParaRPr lang="en-US" dirty="0">
              <a:highlight>
                <a:srgbClr val="FFFF00"/>
              </a:highlight>
            </a:endParaRPr>
          </a:p>
        </p:txBody>
      </p:sp>
    </p:spTree>
    <p:extLst>
      <p:ext uri="{BB962C8B-B14F-4D97-AF65-F5344CB8AC3E}">
        <p14:creationId xmlns:p14="http://schemas.microsoft.com/office/powerpoint/2010/main" val="14447690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err="1"/>
              <a:t>Behaviour</a:t>
            </a:r>
            <a:r>
              <a:rPr lang="en-US" dirty="0"/>
              <a:t> policy </a:t>
            </a:r>
          </a:p>
        </p:txBody>
      </p:sp>
      <p:sp>
        <p:nvSpPr>
          <p:cNvPr id="3" name="Content Placeholder 2"/>
          <p:cNvSpPr>
            <a:spLocks noGrp="1"/>
          </p:cNvSpPr>
          <p:nvPr>
            <p:ph sz="quarter" idx="10"/>
          </p:nvPr>
        </p:nvSpPr>
        <p:spPr>
          <a:xfrm>
            <a:off x="457200" y="1512000"/>
            <a:ext cx="8229600" cy="4248000"/>
          </a:xfrm>
        </p:spPr>
        <p:txBody>
          <a:bodyPr/>
          <a:lstStyle/>
          <a:p>
            <a:pPr marL="0" marR="0" lvl="1" indent="0" algn="l" defTabSz="914400" rtl="0" eaLnBrk="0" fontAlgn="base" latinLnBrk="0" hangingPunct="0">
              <a:spcAft>
                <a:spcPts val="500"/>
              </a:spcAft>
              <a:buClr>
                <a:srgbClr val="0077E3"/>
              </a:buClr>
              <a:buSzTx/>
              <a:buFont typeface="Arial" pitchFamily="-105" charset="0"/>
              <a:buNone/>
              <a:tabLst/>
              <a:defRPr/>
            </a:pPr>
            <a:r>
              <a:rPr kumimoji="0" lang="en-GB" b="0" i="0" u="none" strike="noStrike" kern="0" cap="none" spc="0" normalizeH="0" baseline="0" noProof="0" dirty="0">
                <a:ln>
                  <a:noFill/>
                </a:ln>
                <a:solidFill>
                  <a:srgbClr val="000000"/>
                </a:solidFill>
                <a:effectLst/>
                <a:uLnTx/>
                <a:uFillTx/>
                <a:latin typeface="Arial"/>
                <a:ea typeface="ＭＳ Ｐゴシック" charset="-128"/>
                <a:cs typeface="+mn-cs"/>
              </a:rPr>
              <a:t>A behaviour policy is called a code of conduct.</a:t>
            </a:r>
          </a:p>
          <a:p>
            <a:pPr lvl="1">
              <a:spcBef>
                <a:spcPts val="400"/>
              </a:spcBef>
              <a:spcAft>
                <a:spcPts val="400"/>
              </a:spcAft>
            </a:pPr>
            <a:r>
              <a:rPr lang="en-GB" dirty="0"/>
              <a:t>Code of conduct:</a:t>
            </a:r>
          </a:p>
          <a:p>
            <a:pPr lvl="4">
              <a:lnSpc>
                <a:spcPts val="2400"/>
              </a:lnSpc>
              <a:spcBef>
                <a:spcPts val="400"/>
              </a:spcBef>
              <a:spcAft>
                <a:spcPts val="400"/>
              </a:spcAft>
              <a:buClr>
                <a:srgbClr val="0077E3"/>
              </a:buClr>
            </a:pPr>
            <a:r>
              <a:rPr lang="en-GB" sz="2000" dirty="0"/>
              <a:t>A code of conduct is a set of rules stipulating how employees can and cannot behave during work hours. It sets an expectation of employees to behave and conduct themselves in an appropriate manner while at work and during work events. </a:t>
            </a:r>
          </a:p>
          <a:p>
            <a:pPr lvl="1"/>
            <a:r>
              <a:rPr lang="en-GB" dirty="0"/>
              <a:t>Contents of a code of conduct policy could include:</a:t>
            </a:r>
          </a:p>
          <a:p>
            <a:pPr lvl="4">
              <a:lnSpc>
                <a:spcPts val="2400"/>
              </a:lnSpc>
              <a:spcBef>
                <a:spcPts val="400"/>
              </a:spcBef>
              <a:spcAft>
                <a:spcPts val="400"/>
              </a:spcAft>
              <a:buClr>
                <a:srgbClr val="0077E3"/>
              </a:buClr>
            </a:pPr>
            <a:r>
              <a:rPr lang="en-GB" sz="2000" dirty="0"/>
              <a:t>Ethics. </a:t>
            </a:r>
          </a:p>
          <a:p>
            <a:pPr lvl="4">
              <a:lnSpc>
                <a:spcPts val="2400"/>
              </a:lnSpc>
              <a:spcBef>
                <a:spcPts val="400"/>
              </a:spcBef>
              <a:spcAft>
                <a:spcPts val="400"/>
              </a:spcAft>
              <a:buClr>
                <a:srgbClr val="0077E3"/>
              </a:buClr>
            </a:pPr>
            <a:r>
              <a:rPr lang="en-GB" sz="2000" dirty="0"/>
              <a:t>Dress code.</a:t>
            </a:r>
          </a:p>
          <a:p>
            <a:pPr lvl="4">
              <a:lnSpc>
                <a:spcPts val="2400"/>
              </a:lnSpc>
              <a:spcBef>
                <a:spcPts val="400"/>
              </a:spcBef>
              <a:spcAft>
                <a:spcPts val="400"/>
              </a:spcAft>
              <a:buClr>
                <a:srgbClr val="0077E3"/>
              </a:buClr>
            </a:pPr>
            <a:r>
              <a:rPr lang="en-GB" sz="2000" dirty="0"/>
              <a:t>Expectations. </a:t>
            </a:r>
          </a:p>
          <a:p>
            <a:pPr lvl="4">
              <a:lnSpc>
                <a:spcPts val="2400"/>
              </a:lnSpc>
              <a:spcBef>
                <a:spcPts val="400"/>
              </a:spcBef>
              <a:spcAft>
                <a:spcPts val="400"/>
              </a:spcAft>
              <a:buClr>
                <a:srgbClr val="0077E3"/>
              </a:buClr>
            </a:pPr>
            <a:r>
              <a:rPr lang="en-GB" sz="2000" dirty="0"/>
              <a:t>Breaks policy.</a:t>
            </a:r>
          </a:p>
          <a:p>
            <a:pPr lvl="4">
              <a:lnSpc>
                <a:spcPts val="2400"/>
              </a:lnSpc>
              <a:spcBef>
                <a:spcPts val="400"/>
              </a:spcBef>
              <a:spcAft>
                <a:spcPts val="400"/>
              </a:spcAft>
              <a:buClr>
                <a:srgbClr val="0077E3"/>
              </a:buClr>
            </a:pPr>
            <a:r>
              <a:rPr lang="en-GB" sz="2000" dirty="0"/>
              <a:t>Links to company values. </a:t>
            </a:r>
          </a:p>
          <a:p>
            <a:pPr marL="0" lvl="1" indent="0">
              <a:buNone/>
            </a:pPr>
            <a:endParaRPr lang="en-GB" dirty="0"/>
          </a:p>
          <a:p>
            <a:pPr marL="0" lvl="1" indent="0">
              <a:buNone/>
            </a:pPr>
            <a:endParaRPr lang="en-GB" dirty="0"/>
          </a:p>
          <a:p>
            <a:pPr marL="0" lvl="1" indent="0">
              <a:buNone/>
            </a:pPr>
            <a:endParaRPr lang="en-GB" dirty="0">
              <a:highlight>
                <a:srgbClr val="FFFF00"/>
              </a:highlight>
            </a:endParaRPr>
          </a:p>
          <a:p>
            <a:pPr marL="0" lvl="1" indent="0">
              <a:buNone/>
            </a:pPr>
            <a:endParaRPr lang="en-US" dirty="0">
              <a:highlight>
                <a:srgbClr val="FFFF00"/>
              </a:highlight>
            </a:endParaRPr>
          </a:p>
        </p:txBody>
      </p:sp>
    </p:spTree>
    <p:extLst>
      <p:ext uri="{BB962C8B-B14F-4D97-AF65-F5344CB8AC3E}">
        <p14:creationId xmlns:p14="http://schemas.microsoft.com/office/powerpoint/2010/main" val="754211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Employees’ awareness of policies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147248" cy="4248000"/>
          </a:xfrm>
        </p:spPr>
        <p:txBody>
          <a:bodyPr/>
          <a:lstStyle/>
          <a:p>
            <a:pPr marL="0" lvl="1" indent="0">
              <a:spcBef>
                <a:spcPts val="300"/>
              </a:spcBef>
              <a:spcAft>
                <a:spcPts val="300"/>
              </a:spcAft>
              <a:buNone/>
            </a:pPr>
            <a:r>
              <a:rPr lang="en-GB" dirty="0">
                <a:ea typeface="ＭＳ Ｐゴシック" pitchFamily="-105" charset="-128"/>
              </a:rPr>
              <a:t>These policies set a level of expected behaviour within the organisation that employees should adhere to. The policies will guide conduct in the organisation, which employees should follow. </a:t>
            </a:r>
          </a:p>
          <a:p>
            <a:pPr marL="0" lvl="1" indent="0">
              <a:spcBef>
                <a:spcPts val="300"/>
              </a:spcBef>
              <a:spcAft>
                <a:spcPts val="300"/>
              </a:spcAft>
              <a:buNone/>
            </a:pPr>
            <a:r>
              <a:rPr lang="en-GB" dirty="0">
                <a:ea typeface="ＭＳ Ｐゴシック" pitchFamily="-105" charset="-128"/>
              </a:rPr>
              <a:t>These policies would be provided to the employees as part of their induction to the organisation and also when (or if) the policy is updated. Employees should be fully aware of the following:</a:t>
            </a:r>
          </a:p>
          <a:p>
            <a:pPr lvl="1">
              <a:spcBef>
                <a:spcPts val="300"/>
              </a:spcBef>
              <a:spcAft>
                <a:spcPts val="300"/>
              </a:spcAft>
            </a:pPr>
            <a:r>
              <a:rPr lang="en-GB" dirty="0">
                <a:ea typeface="ＭＳ Ｐゴシック" pitchFamily="-105" charset="-128"/>
              </a:rPr>
              <a:t>That the policies exist.</a:t>
            </a:r>
          </a:p>
          <a:p>
            <a:pPr lvl="1">
              <a:spcBef>
                <a:spcPts val="300"/>
              </a:spcBef>
              <a:spcAft>
                <a:spcPts val="300"/>
              </a:spcAft>
            </a:pPr>
            <a:r>
              <a:rPr lang="en-GB" dirty="0">
                <a:ea typeface="ＭＳ Ｐゴシック" pitchFamily="-105" charset="-128"/>
              </a:rPr>
              <a:t>The content of the policies.</a:t>
            </a:r>
          </a:p>
          <a:p>
            <a:pPr lvl="1">
              <a:spcBef>
                <a:spcPts val="300"/>
              </a:spcBef>
              <a:spcAft>
                <a:spcPts val="300"/>
              </a:spcAft>
            </a:pPr>
            <a:r>
              <a:rPr lang="en-GB" dirty="0">
                <a:ea typeface="ＭＳ Ｐゴシック" pitchFamily="-105" charset="-128"/>
              </a:rPr>
              <a:t>Their expected behaviour. </a:t>
            </a:r>
          </a:p>
          <a:p>
            <a:pPr lvl="1">
              <a:spcBef>
                <a:spcPts val="300"/>
              </a:spcBef>
              <a:spcAft>
                <a:spcPts val="300"/>
              </a:spcAft>
            </a:pPr>
            <a:r>
              <a:rPr lang="en-GB" dirty="0">
                <a:ea typeface="ＭＳ Ｐゴシック" pitchFamily="-105" charset="-128"/>
              </a:rPr>
              <a:t>The consequences of poor behaviour.</a:t>
            </a:r>
          </a:p>
          <a:p>
            <a:pPr marL="0" lvl="1" indent="0">
              <a:spcBef>
                <a:spcPts val="300"/>
              </a:spcBef>
              <a:spcAft>
                <a:spcPts val="300"/>
              </a:spcAft>
              <a:buNone/>
            </a:pPr>
            <a:r>
              <a:rPr lang="en-US" dirty="0">
                <a:ea typeface="ＭＳ Ｐゴシック" pitchFamily="-105" charset="-128"/>
                <a:cs typeface="ＭＳ Ｐゴシック" pitchFamily="-105" charset="-128"/>
              </a:rPr>
              <a:t>Question:</a:t>
            </a:r>
          </a:p>
          <a:p>
            <a:pPr marL="0" lvl="1" indent="0">
              <a:spcBef>
                <a:spcPts val="300"/>
              </a:spcBef>
              <a:spcAft>
                <a:spcPts val="300"/>
              </a:spcAft>
              <a:buNone/>
            </a:pPr>
            <a:r>
              <a:rPr lang="en-US" dirty="0">
                <a:ea typeface="ＭＳ Ｐゴシック" pitchFamily="-105" charset="-128"/>
                <a:cs typeface="ＭＳ Ｐゴシック" pitchFamily="-105" charset="-128"/>
              </a:rPr>
              <a:t>Can you think of an example of poor employee </a:t>
            </a:r>
            <a:r>
              <a:rPr lang="en-US" dirty="0" err="1">
                <a:ea typeface="ＭＳ Ｐゴシック" pitchFamily="-105" charset="-128"/>
                <a:cs typeface="ＭＳ Ｐゴシック" pitchFamily="-105" charset="-128"/>
              </a:rPr>
              <a:t>behaviour</a:t>
            </a:r>
            <a:r>
              <a:rPr lang="en-US" dirty="0">
                <a:ea typeface="ＭＳ Ｐゴシック" pitchFamily="-105" charset="-128"/>
                <a:cs typeface="ＭＳ Ｐゴシック" pitchFamily="-105" charset="-128"/>
              </a:rPr>
              <a:t> and the impact this could have to an organisation?</a:t>
            </a:r>
            <a:endParaRPr lang="en-US" dirty="0"/>
          </a:p>
          <a:p>
            <a:pPr marL="0" lvl="1" indent="0">
              <a:buNone/>
            </a:pPr>
            <a:endParaRPr lang="en-US" dirty="0"/>
          </a:p>
        </p:txBody>
      </p:sp>
    </p:spTree>
    <p:extLst>
      <p:ext uri="{BB962C8B-B14F-4D97-AF65-F5344CB8AC3E}">
        <p14:creationId xmlns:p14="http://schemas.microsoft.com/office/powerpoint/2010/main" val="36365826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err="1"/>
              <a:t>Organisational</a:t>
            </a:r>
            <a:r>
              <a:rPr lang="en-US" dirty="0"/>
              <a:t> culture   </a:t>
            </a:r>
          </a:p>
        </p:txBody>
      </p:sp>
      <p:sp>
        <p:nvSpPr>
          <p:cNvPr id="3" name="Content Placeholder 2"/>
          <p:cNvSpPr>
            <a:spLocks noGrp="1"/>
          </p:cNvSpPr>
          <p:nvPr>
            <p:ph sz="quarter" idx="10"/>
          </p:nvPr>
        </p:nvSpPr>
        <p:spPr>
          <a:xfrm>
            <a:off x="457200" y="1512000"/>
            <a:ext cx="4330824" cy="4248000"/>
          </a:xfrm>
        </p:spPr>
        <p:txBody>
          <a:bodyPr/>
          <a:lstStyle/>
          <a:p>
            <a:pPr marL="0" lvl="1" indent="0">
              <a:buNone/>
            </a:pPr>
            <a:r>
              <a:rPr lang="en-GB" dirty="0">
                <a:ea typeface="ＭＳ Ｐゴシック" pitchFamily="-105" charset="-128"/>
                <a:cs typeface="ＭＳ Ｐゴシック" pitchFamily="-105" charset="-128"/>
              </a:rPr>
              <a:t>Organisational culture is the way in which employees relate to each other, their work and the outside world in comparison to other organisations. It defines the way to behave within the organisation and what is acceptable and not acceptable. </a:t>
            </a:r>
          </a:p>
          <a:p>
            <a:pPr marL="0" lvl="1" indent="0">
              <a:buNone/>
            </a:pPr>
            <a:r>
              <a:rPr lang="en-GB" dirty="0">
                <a:ea typeface="ＭＳ Ｐゴシック" pitchFamily="-105" charset="-128"/>
                <a:cs typeface="ＭＳ Ｐゴシック" pitchFamily="-105" charset="-128"/>
              </a:rPr>
              <a:t>Culture is the collection of values, beliefs, expectations and practices which guide the actions of all staff shaping their perceptions, behaviours and understanding of the organisation and each other. </a:t>
            </a:r>
          </a:p>
          <a:p>
            <a:pPr marL="0" lvl="1" indent="0">
              <a:buNone/>
            </a:pPr>
            <a:endParaRPr lang="en-GB" dirty="0">
              <a:highlight>
                <a:srgbClr val="FFFF00"/>
              </a:highlight>
              <a:ea typeface="ＭＳ Ｐゴシック" pitchFamily="-105" charset="-128"/>
            </a:endParaRPr>
          </a:p>
        </p:txBody>
      </p:sp>
      <p:pic>
        <p:nvPicPr>
          <p:cNvPr id="2050" name="Picture 2">
            <a:extLst>
              <a:ext uri="{FF2B5EF4-FFF2-40B4-BE49-F238E27FC236}">
                <a16:creationId xmlns:a16="http://schemas.microsoft.com/office/drawing/2014/main" id="{D49C3BBE-BB29-3548-8344-408413BBAC80}"/>
              </a:ext>
            </a:extLst>
          </p:cNvPr>
          <p:cNvPicPr>
            <a:picLocks noChangeAspect="1" noChangeArrowheads="1"/>
          </p:cNvPicPr>
          <p:nvPr/>
        </p:nvPicPr>
        <p:blipFill>
          <a:blip r:embed="rId3"/>
          <a:srcRect/>
          <a:stretch/>
        </p:blipFill>
        <p:spPr bwMode="auto">
          <a:xfrm>
            <a:off x="4932040" y="1555774"/>
            <a:ext cx="4124423" cy="2755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32953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Acceptable </a:t>
            </a:r>
            <a:r>
              <a:rPr lang="en-US" dirty="0" err="1"/>
              <a:t>behaviour</a:t>
            </a:r>
            <a:endParaRPr lang="en-US" dirty="0"/>
          </a:p>
        </p:txBody>
      </p:sp>
      <p:sp>
        <p:nvSpPr>
          <p:cNvPr id="3" name="Content Placeholder 2"/>
          <p:cNvSpPr>
            <a:spLocks noGrp="1"/>
          </p:cNvSpPr>
          <p:nvPr>
            <p:ph sz="quarter" idx="10"/>
          </p:nvPr>
        </p:nvSpPr>
        <p:spPr>
          <a:xfrm>
            <a:off x="457200" y="1512000"/>
            <a:ext cx="4762368" cy="4248000"/>
          </a:xfrm>
        </p:spPr>
        <p:txBody>
          <a:bodyPr/>
          <a:lstStyle/>
          <a:p>
            <a:pPr marL="0" lvl="1" indent="0">
              <a:buNone/>
            </a:pPr>
            <a:r>
              <a:rPr lang="en-GB" dirty="0">
                <a:ea typeface="ＭＳ Ｐゴシック" pitchFamily="-105" charset="-128"/>
                <a:cs typeface="ＭＳ Ｐゴシック" pitchFamily="-105" charset="-128"/>
              </a:rPr>
              <a:t>Acceptable behaviour will affect the social and environment factors that affect employees’ way of working and ultimately affect the organisation’s performance. </a:t>
            </a:r>
          </a:p>
          <a:p>
            <a:pPr marL="0" lvl="1" indent="0">
              <a:buNone/>
            </a:pPr>
            <a:r>
              <a:rPr lang="en-GB" dirty="0">
                <a:ea typeface="ＭＳ Ｐゴシック" pitchFamily="-105" charset="-128"/>
                <a:cs typeface="ＭＳ Ｐゴシック" pitchFamily="-105" charset="-128"/>
              </a:rPr>
              <a:t>Therefore, it is important for organisations to create a great place to work where staff live and breath the organisational culture.</a:t>
            </a:r>
          </a:p>
          <a:p>
            <a:pPr marL="0" lvl="1" indent="0">
              <a:buNone/>
            </a:pPr>
            <a:r>
              <a:rPr lang="en-US" dirty="0">
                <a:ea typeface="ＭＳ Ｐゴシック" pitchFamily="-105" charset="-128"/>
                <a:cs typeface="ＭＳ Ｐゴシック" pitchFamily="-105" charset="-128"/>
              </a:rPr>
              <a:t>Question:</a:t>
            </a:r>
          </a:p>
          <a:p>
            <a:pPr marL="0" lvl="1" indent="0">
              <a:buNone/>
            </a:pPr>
            <a:r>
              <a:rPr lang="en-US" dirty="0">
                <a:ea typeface="ＭＳ Ｐゴシック" pitchFamily="-105" charset="-128"/>
                <a:cs typeface="ＭＳ Ｐゴシック" pitchFamily="-105" charset="-128"/>
              </a:rPr>
              <a:t>Can you think of what a good place to work would look like for you? What </a:t>
            </a:r>
            <a:r>
              <a:rPr lang="en-US" dirty="0" err="1">
                <a:ea typeface="ＭＳ Ｐゴシック" pitchFamily="-105" charset="-128"/>
                <a:cs typeface="ＭＳ Ｐゴシック" pitchFamily="-105" charset="-128"/>
              </a:rPr>
              <a:t>behaviours</a:t>
            </a:r>
            <a:r>
              <a:rPr lang="en-US" dirty="0">
                <a:ea typeface="ＭＳ Ｐゴシック" pitchFamily="-105" charset="-128"/>
                <a:cs typeface="ＭＳ Ｐゴシック" pitchFamily="-105" charset="-128"/>
              </a:rPr>
              <a:t> do you think you would need to demonstrate to create a good place to work?</a:t>
            </a:r>
            <a:endParaRPr lang="en-US" dirty="0"/>
          </a:p>
          <a:p>
            <a:pPr marL="0" lvl="1" indent="0">
              <a:buNone/>
            </a:pPr>
            <a:endParaRPr lang="en-GB" dirty="0">
              <a:ea typeface="ＭＳ Ｐゴシック" pitchFamily="-105" charset="-128"/>
              <a:cs typeface="ＭＳ Ｐゴシック" pitchFamily="-105" charset="-128"/>
            </a:endParaRPr>
          </a:p>
          <a:p>
            <a:pPr marL="0" lvl="1" indent="0">
              <a:buNone/>
            </a:pPr>
            <a:endParaRPr lang="en-GB" dirty="0">
              <a:highlight>
                <a:srgbClr val="FFFF00"/>
              </a:highlight>
              <a:ea typeface="ＭＳ Ｐゴシック" pitchFamily="-105" charset="-128"/>
            </a:endParaRPr>
          </a:p>
        </p:txBody>
      </p:sp>
      <p:pic>
        <p:nvPicPr>
          <p:cNvPr id="3074" name="Picture 2">
            <a:extLst>
              <a:ext uri="{FF2B5EF4-FFF2-40B4-BE49-F238E27FC236}">
                <a16:creationId xmlns:a16="http://schemas.microsoft.com/office/drawing/2014/main" id="{C8980380-2AE1-FF47-8289-06FC0D114D4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5292080" y="1512000"/>
            <a:ext cx="3679772" cy="3679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512064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95630</TotalTime>
  <Words>928</Words>
  <Application>Microsoft Office PowerPoint</Application>
  <PresentationFormat>On-screen Show (4:3)</PresentationFormat>
  <Paragraphs>94</Paragraphs>
  <Slides>11</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ＭＳ Ｐゴシック</vt:lpstr>
      <vt:lpstr>Arial</vt:lpstr>
      <vt:lpstr>Lucida Grande</vt:lpstr>
      <vt:lpstr>Times New Roman</vt:lpstr>
      <vt:lpstr>Default Design</vt:lpstr>
      <vt:lpstr>PowerPoint 8: The importance of individuals adapting their behaviour to the expectations and policies of the organisation, including through compliance with codes of conduct and ethics</vt:lpstr>
      <vt:lpstr>Learning objectives</vt:lpstr>
      <vt:lpstr>Policies </vt:lpstr>
      <vt:lpstr>Human resource policies </vt:lpstr>
      <vt:lpstr>Communication policies</vt:lpstr>
      <vt:lpstr>Behaviour policy </vt:lpstr>
      <vt:lpstr>Employees’ awareness of policies  </vt:lpstr>
      <vt:lpstr>Organisational culture   </vt:lpstr>
      <vt:lpstr>Acceptable behaviour</vt:lpstr>
      <vt:lpstr>Organisational culture key areas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191</cp:revision>
  <dcterms:created xsi:type="dcterms:W3CDTF">2013-05-28T00:38:54Z</dcterms:created>
  <dcterms:modified xsi:type="dcterms:W3CDTF">2025-11-21T09:40:04Z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