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31" r:id="rId6"/>
    <p:sldId id="341" r:id="rId7"/>
    <p:sldId id="349" r:id="rId8"/>
    <p:sldId id="352" r:id="rId9"/>
    <p:sldId id="353" r:id="rId10"/>
    <p:sldId id="350" r:id="rId11"/>
    <p:sldId id="351"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774976-6077-40B9-B6F1-F6818DA964CB}" v="4" dt="2022-10-06T13:55:52.1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634"/>
    <p:restoredTop sz="86391"/>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87" d="100"/>
          <a:sy n="87" d="100"/>
        </p:scale>
        <p:origin x="38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5A774976-6077-40B9-B6F1-F6818DA964CB}"/>
    <pc:docChg chg="custSel modSld">
      <pc:chgData name="Eve Thould" userId="38451c84653f422f" providerId="LiveId" clId="{5A774976-6077-40B9-B6F1-F6818DA964CB}" dt="2022-10-06T13:56:17.805" v="25" actId="20577"/>
      <pc:docMkLst>
        <pc:docMk/>
      </pc:docMkLst>
      <pc:sldChg chg="modSp mod">
        <pc:chgData name="Eve Thould" userId="38451c84653f422f" providerId="LiveId" clId="{5A774976-6077-40B9-B6F1-F6818DA964CB}" dt="2022-10-06T13:53:33.288" v="2" actId="20577"/>
        <pc:sldMkLst>
          <pc:docMk/>
          <pc:sldMk cId="2566656462" sldId="341"/>
        </pc:sldMkLst>
        <pc:spChg chg="mod">
          <ac:chgData name="Eve Thould" userId="38451c84653f422f" providerId="LiveId" clId="{5A774976-6077-40B9-B6F1-F6818DA964CB}" dt="2022-10-06T13:53:33.288" v="2" actId="20577"/>
          <ac:spMkLst>
            <pc:docMk/>
            <pc:sldMk cId="2566656462" sldId="341"/>
            <ac:spMk id="3" creationId="{00000000-0000-0000-0000-000000000000}"/>
          </ac:spMkLst>
        </pc:spChg>
      </pc:sldChg>
      <pc:sldChg chg="modSp mod modNotesTx">
        <pc:chgData name="Eve Thould" userId="38451c84653f422f" providerId="LiveId" clId="{5A774976-6077-40B9-B6F1-F6818DA964CB}" dt="2022-10-06T13:54:44.821" v="7" actId="20577"/>
        <pc:sldMkLst>
          <pc:docMk/>
          <pc:sldMk cId="2782515260" sldId="349"/>
        </pc:sldMkLst>
        <pc:spChg chg="mod">
          <ac:chgData name="Eve Thould" userId="38451c84653f422f" providerId="LiveId" clId="{5A774976-6077-40B9-B6F1-F6818DA964CB}" dt="2022-10-06T13:54:40.383" v="6" actId="20577"/>
          <ac:spMkLst>
            <pc:docMk/>
            <pc:sldMk cId="2782515260" sldId="349"/>
            <ac:spMk id="3" creationId="{00000000-0000-0000-0000-000000000000}"/>
          </ac:spMkLst>
        </pc:spChg>
        <pc:picChg chg="mod">
          <ac:chgData name="Eve Thould" userId="38451c84653f422f" providerId="LiveId" clId="{5A774976-6077-40B9-B6F1-F6818DA964CB}" dt="2022-10-06T13:54:28.450" v="3" actId="14826"/>
          <ac:picMkLst>
            <pc:docMk/>
            <pc:sldMk cId="2782515260" sldId="349"/>
            <ac:picMk id="1026" creationId="{35AA842A-6F14-1448-A0E1-17B192F31B8F}"/>
          </ac:picMkLst>
        </pc:picChg>
      </pc:sldChg>
      <pc:sldChg chg="modSp mod">
        <pc:chgData name="Eve Thould" userId="38451c84653f422f" providerId="LiveId" clId="{5A774976-6077-40B9-B6F1-F6818DA964CB}" dt="2022-10-06T13:56:08.945" v="19" actId="20577"/>
        <pc:sldMkLst>
          <pc:docMk/>
          <pc:sldMk cId="80085991" sldId="350"/>
        </pc:sldMkLst>
        <pc:spChg chg="mod">
          <ac:chgData name="Eve Thould" userId="38451c84653f422f" providerId="LiveId" clId="{5A774976-6077-40B9-B6F1-F6818DA964CB}" dt="2022-10-06T13:56:08.945" v="19" actId="20577"/>
          <ac:spMkLst>
            <pc:docMk/>
            <pc:sldMk cId="80085991" sldId="350"/>
            <ac:spMk id="3" creationId="{00000000-0000-0000-0000-000000000000}"/>
          </ac:spMkLst>
        </pc:spChg>
      </pc:sldChg>
      <pc:sldChg chg="modSp mod">
        <pc:chgData name="Eve Thould" userId="38451c84653f422f" providerId="LiveId" clId="{5A774976-6077-40B9-B6F1-F6818DA964CB}" dt="2022-10-06T13:56:17.805" v="25" actId="20577"/>
        <pc:sldMkLst>
          <pc:docMk/>
          <pc:sldMk cId="1675535666" sldId="351"/>
        </pc:sldMkLst>
        <pc:spChg chg="mod">
          <ac:chgData name="Eve Thould" userId="38451c84653f422f" providerId="LiveId" clId="{5A774976-6077-40B9-B6F1-F6818DA964CB}" dt="2022-10-06T13:56:17.805" v="25" actId="20577"/>
          <ac:spMkLst>
            <pc:docMk/>
            <pc:sldMk cId="1675535666" sldId="351"/>
            <ac:spMk id="3" creationId="{00000000-0000-0000-0000-000000000000}"/>
          </ac:spMkLst>
        </pc:spChg>
      </pc:sldChg>
      <pc:sldChg chg="modSp mod modNotesTx">
        <pc:chgData name="Eve Thould" userId="38451c84653f422f" providerId="LiveId" clId="{5A774976-6077-40B9-B6F1-F6818DA964CB}" dt="2022-10-06T13:55:57.850" v="15" actId="20577"/>
        <pc:sldMkLst>
          <pc:docMk/>
          <pc:sldMk cId="669822536" sldId="352"/>
        </pc:sldMkLst>
        <pc:spChg chg="mod">
          <ac:chgData name="Eve Thould" userId="38451c84653f422f" providerId="LiveId" clId="{5A774976-6077-40B9-B6F1-F6818DA964CB}" dt="2022-10-06T13:55:10.862" v="12" actId="20577"/>
          <ac:spMkLst>
            <pc:docMk/>
            <pc:sldMk cId="669822536" sldId="352"/>
            <ac:spMk id="3" creationId="{00000000-0000-0000-0000-000000000000}"/>
          </ac:spMkLst>
        </pc:spChg>
        <pc:picChg chg="mod">
          <ac:chgData name="Eve Thould" userId="38451c84653f422f" providerId="LiveId" clId="{5A774976-6077-40B9-B6F1-F6818DA964CB}" dt="2022-10-06T13:55:52.121" v="14" actId="1076"/>
          <ac:picMkLst>
            <pc:docMk/>
            <pc:sldMk cId="669822536" sldId="352"/>
            <ac:picMk id="2050" creationId="{BD7A1560-8B2A-8141-853A-354170EF3154}"/>
          </ac:picMkLst>
        </pc:picChg>
      </pc:sldChg>
      <pc:sldChg chg="modSp mod">
        <pc:chgData name="Eve Thould" userId="38451c84653f422f" providerId="LiveId" clId="{5A774976-6077-40B9-B6F1-F6818DA964CB}" dt="2022-10-06T13:56:02.344" v="17" actId="20577"/>
        <pc:sldMkLst>
          <pc:docMk/>
          <pc:sldMk cId="3154927083" sldId="353"/>
        </pc:sldMkLst>
        <pc:spChg chg="mod">
          <ac:chgData name="Eve Thould" userId="38451c84653f422f" providerId="LiveId" clId="{5A774976-6077-40B9-B6F1-F6818DA964CB}" dt="2022-10-06T13:56:02.344" v="17" actId="20577"/>
          <ac:spMkLst>
            <pc:docMk/>
            <pc:sldMk cId="3154927083" sldId="353"/>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apply and share their knowledge of the term integrity and where they have seen this term before, including any relevant experience or exposure to this area.</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notes: This slide provides an opportunity for learners to apply and share their knowledge of the term’s quality and compliance and where they have seen these terms before including any relevant experience or exposure to these areas.</a:t>
            </a: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623925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445887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This question provides an opportunity for learners to share their real-life examples of how they would display integrity. Learners should be encouraged to share their answer with the class.  </a:t>
            </a:r>
            <a:endParaRPr lang="en-US"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15863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92498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This slide provides an opportunity for learners to share their real-life examples of how they would build rapport and trust. Learners should be encouraged to share their answer with the class.  </a:t>
            </a:r>
            <a:endParaRPr lang="en-US"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185321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25979"/>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A2FC7571-A476-F726-7F9C-72869D76DECB}"/>
              </a:ext>
            </a:extLst>
          </p:cNvPr>
          <p:cNvPicPr>
            <a:picLocks noChangeAspect="1"/>
          </p:cNvPicPr>
          <p:nvPr userDrawn="1"/>
        </p:nvPicPr>
        <p:blipFill>
          <a:blip r:embed="rId4"/>
          <a:stretch>
            <a:fillRect/>
          </a:stretch>
        </p:blipFill>
        <p:spPr>
          <a:xfrm>
            <a:off x="8146104" y="5986232"/>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10: The importance of acting with integrity and building trust with stakeholders and colleagues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noRot="1" noMove="1" noResize="1" noEditPoints="1" noAdjustHandles="1" noChangeArrowheads="1" noChangeShapeType="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reasons why integrity is important to a business.</a:t>
            </a:r>
          </a:p>
          <a:p>
            <a:pPr lvl="1"/>
            <a:r>
              <a:rPr lang="en-GB" dirty="0">
                <a:ea typeface="ＭＳ Ｐゴシック" pitchFamily="-105" charset="-128"/>
                <a:cs typeface="ＭＳ Ｐゴシック" pitchFamily="-105" charset="-128"/>
              </a:rPr>
              <a:t>Analyse the ways that individuals show integrity in the workplace and how individuals and organisations can build ‘know/like/trust’ with stakeholders.</a:t>
            </a:r>
          </a:p>
          <a:p>
            <a:pPr lvl="1"/>
            <a:r>
              <a:rPr lang="en-GB" dirty="0">
                <a:ea typeface="ＭＳ Ｐゴシック" pitchFamily="-105" charset="-128"/>
                <a:cs typeface="ＭＳ Ｐゴシック" pitchFamily="-105" charset="-128"/>
              </a:rPr>
              <a:t>Understand how communication is vital to ensure trust is maintained with stakeholders and colleagues.</a:t>
            </a:r>
          </a:p>
          <a:p>
            <a:pPr lvl="1"/>
            <a:r>
              <a:rPr lang="en-GB" dirty="0">
                <a:ea typeface="ＭＳ Ｐゴシック" pitchFamily="-105" charset="-128"/>
                <a:cs typeface="ＭＳ Ｐゴシック" pitchFamily="-105" charset="-128"/>
              </a:rPr>
              <a:t>Understand how rapport and trust can be built with key stakeholders and colleagues.</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Integrity </a:t>
            </a:r>
          </a:p>
        </p:txBody>
      </p:sp>
      <p:sp>
        <p:nvSpPr>
          <p:cNvPr id="3" name="Content Placeholder 2"/>
          <p:cNvSpPr>
            <a:spLocks noGrp="1"/>
          </p:cNvSpPr>
          <p:nvPr>
            <p:ph sz="quarter" idx="10"/>
          </p:nvPr>
        </p:nvSpPr>
        <p:spPr>
          <a:xfrm>
            <a:off x="457200" y="1512000"/>
            <a:ext cx="8147248" cy="4248000"/>
          </a:xfrm>
        </p:spPr>
        <p:txBody>
          <a:bodyPr/>
          <a:lstStyle/>
          <a:p>
            <a:pPr>
              <a:spcBef>
                <a:spcPts val="500"/>
              </a:spcBef>
              <a:spcAft>
                <a:spcPts val="500"/>
              </a:spcAft>
            </a:pPr>
            <a:r>
              <a:rPr lang="en-GB" dirty="0"/>
              <a:t>Integrity is the quality of being honest and having strong moral principles. Integrity is a value which organisations expect in all their employees. </a:t>
            </a:r>
          </a:p>
          <a:p>
            <a:pPr>
              <a:spcBef>
                <a:spcPts val="500"/>
              </a:spcBef>
              <a:spcAft>
                <a:spcPts val="500"/>
              </a:spcAft>
            </a:pPr>
            <a:r>
              <a:rPr lang="en-GB" dirty="0"/>
              <a:t>Displaying integrity is important to a business as it means employees will do the right thing because it is the right thing to do. </a:t>
            </a:r>
          </a:p>
          <a:p>
            <a:pPr>
              <a:spcBef>
                <a:spcPts val="500"/>
              </a:spcBef>
              <a:spcAft>
                <a:spcPts val="500"/>
              </a:spcAft>
            </a:pPr>
            <a:r>
              <a:rPr lang="en-GB" dirty="0"/>
              <a:t>Integrity is important to a business because:</a:t>
            </a:r>
          </a:p>
          <a:p>
            <a:pPr marL="342900" indent="-342900">
              <a:spcBef>
                <a:spcPts val="500"/>
              </a:spcBef>
              <a:spcAft>
                <a:spcPts val="500"/>
              </a:spcAft>
              <a:buFont typeface="Arial" panose="020B0604020202020204" pitchFamily="34" charset="0"/>
              <a:buChar char="•"/>
            </a:pPr>
            <a:r>
              <a:rPr lang="en-GB" dirty="0"/>
              <a:t>The business is more likely to produce higher quality products/services.</a:t>
            </a:r>
          </a:p>
          <a:p>
            <a:pPr marL="342900" indent="-342900">
              <a:spcBef>
                <a:spcPts val="500"/>
              </a:spcBef>
              <a:spcAft>
                <a:spcPts val="500"/>
              </a:spcAft>
              <a:buFont typeface="Arial" panose="020B0604020202020204" pitchFamily="34" charset="0"/>
              <a:buChar char="•"/>
            </a:pPr>
            <a:r>
              <a:rPr lang="en-GB" dirty="0"/>
              <a:t>It makes difficult decisions easier. </a:t>
            </a:r>
          </a:p>
          <a:p>
            <a:pPr marL="342900" indent="-342900">
              <a:spcBef>
                <a:spcPts val="500"/>
              </a:spcBef>
              <a:spcAft>
                <a:spcPts val="500"/>
              </a:spcAft>
              <a:buFont typeface="Arial" panose="020B0604020202020204" pitchFamily="34" charset="0"/>
              <a:buChar char="•"/>
            </a:pPr>
            <a:r>
              <a:rPr lang="en-GB" dirty="0"/>
              <a:t>It gives the business a competitive edge.  </a:t>
            </a:r>
          </a:p>
          <a:p>
            <a:endParaRPr lang="en-GB" dirty="0">
              <a:highlight>
                <a:srgbClr val="FFFF00"/>
              </a:highlight>
            </a:endParaRPr>
          </a:p>
          <a:p>
            <a:r>
              <a:rPr lang="en-GB" dirty="0">
                <a:highlight>
                  <a:srgbClr val="FFFF00"/>
                </a:highlight>
              </a:rPr>
              <a:t> </a:t>
            </a:r>
          </a:p>
          <a:p>
            <a:r>
              <a:rPr lang="en-GB" dirty="0">
                <a:highlight>
                  <a:srgbClr val="FFFF00"/>
                </a:highlight>
              </a:rPr>
              <a:t> </a:t>
            </a:r>
            <a:endParaRPr lang="en-US" dirty="0">
              <a:highlight>
                <a:srgbClr val="FFFF00"/>
              </a:highlight>
            </a:endParaRPr>
          </a:p>
        </p:txBody>
      </p:sp>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Showing integrity</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4690864" cy="4248000"/>
          </a:xfrm>
        </p:spPr>
        <p:txBody>
          <a:bodyPr/>
          <a:lstStyle/>
          <a:p>
            <a:pPr>
              <a:spcBef>
                <a:spcPts val="500"/>
              </a:spcBef>
              <a:spcAft>
                <a:spcPts val="500"/>
              </a:spcAft>
            </a:pPr>
            <a:r>
              <a:rPr lang="en-GB" dirty="0"/>
              <a:t>Individuals can show integrity in the workplace by: </a:t>
            </a:r>
          </a:p>
          <a:p>
            <a:pPr marL="342900" indent="-342900">
              <a:spcBef>
                <a:spcPts val="500"/>
              </a:spcBef>
              <a:spcAft>
                <a:spcPts val="500"/>
              </a:spcAft>
              <a:buFont typeface="Arial" panose="020B0604020202020204" pitchFamily="34" charset="0"/>
              <a:buChar char="•"/>
            </a:pPr>
            <a:r>
              <a:rPr lang="en-GB" dirty="0"/>
              <a:t>being dependable.</a:t>
            </a:r>
          </a:p>
          <a:p>
            <a:pPr marL="342900" indent="-342900">
              <a:spcBef>
                <a:spcPts val="500"/>
              </a:spcBef>
              <a:spcAft>
                <a:spcPts val="500"/>
              </a:spcAft>
              <a:buFont typeface="Arial" panose="020B0604020202020204" pitchFamily="34" charset="0"/>
              <a:buChar char="•"/>
            </a:pPr>
            <a:r>
              <a:rPr lang="en-GB" dirty="0"/>
              <a:t>being honest.</a:t>
            </a:r>
          </a:p>
          <a:p>
            <a:pPr marL="342900" indent="-342900">
              <a:spcBef>
                <a:spcPts val="500"/>
              </a:spcBef>
              <a:spcAft>
                <a:spcPts val="500"/>
              </a:spcAft>
              <a:buFont typeface="Arial" panose="020B0604020202020204" pitchFamily="34" charset="0"/>
              <a:buChar char="•"/>
            </a:pPr>
            <a:r>
              <a:rPr lang="en-GB" dirty="0"/>
              <a:t>having strong moral principles. </a:t>
            </a:r>
          </a:p>
          <a:p>
            <a:pPr marL="342900" indent="-342900">
              <a:spcBef>
                <a:spcPts val="500"/>
              </a:spcBef>
              <a:spcAft>
                <a:spcPts val="500"/>
              </a:spcAft>
              <a:buFont typeface="Arial" panose="020B0604020202020204" pitchFamily="34" charset="0"/>
              <a:buChar char="•"/>
            </a:pPr>
            <a:r>
              <a:rPr lang="en-GB" dirty="0"/>
              <a:t>showing commitment to the organisation. </a:t>
            </a:r>
            <a:endParaRPr lang="en-GB" dirty="0">
              <a:highlight>
                <a:srgbClr val="FFFF00"/>
              </a:highlight>
            </a:endParaRPr>
          </a:p>
          <a:p>
            <a:endParaRPr lang="en-GB" dirty="0">
              <a:highlight>
                <a:srgbClr val="FFFF00"/>
              </a:highlight>
            </a:endParaRPr>
          </a:p>
          <a:p>
            <a:r>
              <a:rPr lang="en-GB" dirty="0">
                <a:highlight>
                  <a:srgbClr val="FFFF00"/>
                </a:highlight>
              </a:rPr>
              <a:t> </a:t>
            </a:r>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35AA842A-6F14-1448-A0E1-17B192F31B8F}"/>
              </a:ext>
            </a:extLst>
          </p:cNvPr>
          <p:cNvPicPr>
            <a:picLocks noChangeAspect="1" noChangeArrowheads="1"/>
          </p:cNvPicPr>
          <p:nvPr/>
        </p:nvPicPr>
        <p:blipFill>
          <a:blip r:embed="rId3"/>
          <a:srcRect/>
          <a:stretch/>
        </p:blipFill>
        <p:spPr bwMode="auto">
          <a:xfrm>
            <a:off x="4885441" y="2196356"/>
            <a:ext cx="3810000"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515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Building trust</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4258816" cy="4248000"/>
          </a:xfrm>
        </p:spPr>
        <p:txBody>
          <a:bodyPr/>
          <a:lstStyle/>
          <a:p>
            <a:pPr>
              <a:spcBef>
                <a:spcPts val="500"/>
              </a:spcBef>
              <a:spcAft>
                <a:spcPts val="500"/>
              </a:spcAft>
            </a:pPr>
            <a:r>
              <a:rPr lang="en-GB" dirty="0"/>
              <a:t>Individuals can build trust through: </a:t>
            </a:r>
          </a:p>
          <a:p>
            <a:pPr marL="342900" indent="-342900">
              <a:spcBef>
                <a:spcPts val="500"/>
              </a:spcBef>
              <a:spcAft>
                <a:spcPts val="500"/>
              </a:spcAft>
              <a:buFont typeface="Arial" panose="020B0604020202020204" pitchFamily="34" charset="0"/>
              <a:buChar char="•"/>
            </a:pPr>
            <a:r>
              <a:rPr lang="en-GB" dirty="0"/>
              <a:t>openness.</a:t>
            </a:r>
          </a:p>
          <a:p>
            <a:pPr marL="342900" indent="-342900">
              <a:spcBef>
                <a:spcPts val="500"/>
              </a:spcBef>
              <a:spcAft>
                <a:spcPts val="500"/>
              </a:spcAft>
              <a:buFont typeface="Arial" panose="020B0604020202020204" pitchFamily="34" charset="0"/>
              <a:buChar char="•"/>
            </a:pPr>
            <a:r>
              <a:rPr lang="en-GB" dirty="0"/>
              <a:t>having honest communication. </a:t>
            </a:r>
          </a:p>
          <a:p>
            <a:pPr marL="342900" indent="-342900">
              <a:spcBef>
                <a:spcPts val="500"/>
              </a:spcBef>
              <a:spcAft>
                <a:spcPts val="500"/>
              </a:spcAft>
              <a:buFont typeface="Arial" panose="020B0604020202020204" pitchFamily="34" charset="0"/>
              <a:buChar char="•"/>
            </a:pPr>
            <a:r>
              <a:rPr lang="en-GB" dirty="0"/>
              <a:t>being reliable.</a:t>
            </a:r>
          </a:p>
          <a:p>
            <a:endParaRPr lang="en-GB" dirty="0">
              <a:highlight>
                <a:srgbClr val="FFFF00"/>
              </a:highlight>
            </a:endParaRPr>
          </a:p>
          <a:p>
            <a:r>
              <a:rPr lang="en-GB" dirty="0">
                <a:highlight>
                  <a:srgbClr val="FFFF00"/>
                </a:highlight>
              </a:rPr>
              <a:t> </a:t>
            </a:r>
          </a:p>
          <a:p>
            <a:pPr marL="0" lvl="1" indent="0">
              <a:buNone/>
            </a:pPr>
            <a:endParaRPr lang="en-US" dirty="0">
              <a:highlight>
                <a:srgbClr val="FFFF00"/>
              </a:highlight>
            </a:endParaRPr>
          </a:p>
        </p:txBody>
      </p:sp>
      <p:pic>
        <p:nvPicPr>
          <p:cNvPr id="2050" name="Picture 2">
            <a:extLst>
              <a:ext uri="{FF2B5EF4-FFF2-40B4-BE49-F238E27FC236}">
                <a16:creationId xmlns:a16="http://schemas.microsoft.com/office/drawing/2014/main" id="{BD7A1560-8B2A-8141-853A-354170EF3154}"/>
              </a:ext>
            </a:extLst>
          </p:cNvPr>
          <p:cNvPicPr>
            <a:picLocks noChangeAspect="1" noChangeArrowheads="1"/>
          </p:cNvPicPr>
          <p:nvPr/>
        </p:nvPicPr>
        <p:blipFill>
          <a:blip r:embed="rId3"/>
          <a:srcRect l="14142" r="14142"/>
          <a:stretch/>
        </p:blipFill>
        <p:spPr bwMode="auto">
          <a:xfrm>
            <a:off x="4427984" y="1512000"/>
            <a:ext cx="4602088" cy="3413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9822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t>Successful relationships</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a:spcBef>
                <a:spcPts val="500"/>
              </a:spcBef>
              <a:spcAft>
                <a:spcPts val="500"/>
              </a:spcAft>
            </a:pPr>
            <a:r>
              <a:rPr lang="en-GB" dirty="0"/>
              <a:t>People need to know you, like you and trust you in order to have a successful relationship. </a:t>
            </a:r>
          </a:p>
          <a:p>
            <a:pPr>
              <a:spcBef>
                <a:spcPts val="500"/>
              </a:spcBef>
              <a:spcAft>
                <a:spcPts val="500"/>
              </a:spcAft>
            </a:pPr>
            <a:r>
              <a:rPr lang="en-GB" dirty="0"/>
              <a:t>This can be built by:</a:t>
            </a:r>
          </a:p>
          <a:p>
            <a:pPr marL="342900" indent="-342900">
              <a:spcBef>
                <a:spcPts val="500"/>
              </a:spcBef>
              <a:spcAft>
                <a:spcPts val="500"/>
              </a:spcAft>
              <a:buClr>
                <a:srgbClr val="0077E3"/>
              </a:buClr>
              <a:buFont typeface="Arial" panose="020B0604020202020204" pitchFamily="34" charset="0"/>
              <a:buChar char="•"/>
            </a:pPr>
            <a:r>
              <a:rPr lang="en-GB" dirty="0"/>
              <a:t>being approachable.</a:t>
            </a:r>
          </a:p>
          <a:p>
            <a:pPr marL="342900" indent="-342900">
              <a:spcBef>
                <a:spcPts val="500"/>
              </a:spcBef>
              <a:spcAft>
                <a:spcPts val="500"/>
              </a:spcAft>
              <a:buClr>
                <a:srgbClr val="0077E3"/>
              </a:buClr>
              <a:buFont typeface="Arial" panose="020B0604020202020204" pitchFamily="34" charset="0"/>
              <a:buChar char="•"/>
            </a:pPr>
            <a:r>
              <a:rPr lang="en-GB" dirty="0"/>
              <a:t>being trustworthy.</a:t>
            </a:r>
          </a:p>
          <a:p>
            <a:pPr marL="342900" indent="-342900">
              <a:spcBef>
                <a:spcPts val="500"/>
              </a:spcBef>
              <a:spcAft>
                <a:spcPts val="500"/>
              </a:spcAft>
              <a:buClr>
                <a:srgbClr val="0077E3"/>
              </a:buClr>
              <a:buFont typeface="Arial" panose="020B0604020202020204" pitchFamily="34" charset="0"/>
              <a:buChar char="•"/>
            </a:pPr>
            <a:r>
              <a:rPr lang="en-GB" dirty="0"/>
              <a:t>being known to deliver a high quality of service.</a:t>
            </a:r>
          </a:p>
          <a:p>
            <a:pPr>
              <a:spcBef>
                <a:spcPts val="500"/>
              </a:spcBef>
              <a:spcAft>
                <a:spcPts val="500"/>
              </a:spcAft>
            </a:pPr>
            <a:r>
              <a:rPr lang="en-GB" dirty="0"/>
              <a:t>If you are known for providing a poor service or work that has to be continually checked for errors, then this could damage the relationship. </a:t>
            </a:r>
          </a:p>
          <a:p>
            <a:pPr>
              <a:spcBef>
                <a:spcPts val="500"/>
              </a:spcBef>
              <a:spcAft>
                <a:spcPts val="500"/>
              </a:spcAft>
            </a:pPr>
            <a:r>
              <a:rPr lang="en-US" dirty="0">
                <a:ea typeface="ＭＳ Ｐゴシック" pitchFamily="-105" charset="-128"/>
                <a:cs typeface="ＭＳ Ｐゴシック" pitchFamily="-105" charset="-128"/>
              </a:rPr>
              <a:t>Question: </a:t>
            </a:r>
          </a:p>
          <a:p>
            <a:pPr>
              <a:spcBef>
                <a:spcPts val="500"/>
              </a:spcBef>
              <a:spcAft>
                <a:spcPts val="500"/>
              </a:spcAft>
            </a:pPr>
            <a:r>
              <a:rPr lang="en-US" dirty="0">
                <a:ea typeface="ＭＳ Ｐゴシック" pitchFamily="-105" charset="-128"/>
                <a:cs typeface="ＭＳ Ｐゴシック" pitchFamily="-105" charset="-128"/>
              </a:rPr>
              <a:t>How would you show integrity in an organisation?</a:t>
            </a:r>
            <a:endParaRPr lang="en-US" dirty="0"/>
          </a:p>
          <a:p>
            <a:endParaRPr lang="en-GB" dirty="0">
              <a:highlight>
                <a:srgbClr val="FFFF00"/>
              </a:highlight>
            </a:endParaRPr>
          </a:p>
          <a:p>
            <a:r>
              <a:rPr lang="en-GB" dirty="0">
                <a:highlight>
                  <a:srgbClr val="FFFF00"/>
                </a:highlight>
              </a:rPr>
              <a:t> </a:t>
            </a:r>
          </a:p>
          <a:p>
            <a:pPr marL="0" lvl="1" indent="0">
              <a:buNone/>
            </a:pPr>
            <a:endParaRPr lang="en-US" dirty="0">
              <a:highlight>
                <a:srgbClr val="FFFF00"/>
              </a:highlight>
            </a:endParaRPr>
          </a:p>
        </p:txBody>
      </p:sp>
    </p:spTree>
    <p:extLst>
      <p:ext uri="{BB962C8B-B14F-4D97-AF65-F5344CB8AC3E}">
        <p14:creationId xmlns:p14="http://schemas.microsoft.com/office/powerpoint/2010/main" val="3154927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Communication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363272" cy="4248000"/>
          </a:xfrm>
        </p:spPr>
        <p:txBody>
          <a:bodyPr/>
          <a:lstStyle/>
          <a:p>
            <a:pPr>
              <a:spcBef>
                <a:spcPts val="500"/>
              </a:spcBef>
              <a:spcAft>
                <a:spcPts val="500"/>
              </a:spcAft>
            </a:pPr>
            <a:r>
              <a:rPr lang="en-GB" dirty="0"/>
              <a:t>Communication is vital to ensure that trust is maintained with stakeholders and colleagues. </a:t>
            </a:r>
          </a:p>
          <a:p>
            <a:pPr>
              <a:spcBef>
                <a:spcPts val="500"/>
              </a:spcBef>
              <a:spcAft>
                <a:spcPts val="500"/>
              </a:spcAft>
            </a:pPr>
            <a:r>
              <a:rPr lang="en-GB" dirty="0"/>
              <a:t>Effective communication with stakeholders and colleagues ensures that they are aware of their objectives. It also sets expectations. </a:t>
            </a:r>
          </a:p>
          <a:p>
            <a:pPr>
              <a:spcBef>
                <a:spcPts val="500"/>
              </a:spcBef>
              <a:spcAft>
                <a:spcPts val="500"/>
              </a:spcAft>
            </a:pPr>
            <a:r>
              <a:rPr lang="en-GB" dirty="0"/>
              <a:t>Effective communication can be chieved by deciding: </a:t>
            </a:r>
          </a:p>
          <a:p>
            <a:pPr marL="342900" indent="-342900">
              <a:spcBef>
                <a:spcPts val="500"/>
              </a:spcBef>
              <a:spcAft>
                <a:spcPts val="500"/>
              </a:spcAft>
              <a:buClr>
                <a:srgbClr val="0077E3"/>
              </a:buClr>
              <a:buFont typeface="Arial" panose="020B0604020202020204" pitchFamily="34" charset="0"/>
              <a:buChar char="•"/>
            </a:pPr>
            <a:r>
              <a:rPr lang="en-GB" dirty="0"/>
              <a:t>The best communication method to use, which could include regular meetings, emails, video calls, telephone calls, etc. </a:t>
            </a:r>
          </a:p>
          <a:p>
            <a:pPr marL="342900" indent="-342900">
              <a:spcBef>
                <a:spcPts val="500"/>
              </a:spcBef>
              <a:spcAft>
                <a:spcPts val="500"/>
              </a:spcAft>
              <a:buClr>
                <a:srgbClr val="0077E3"/>
              </a:buClr>
              <a:buFont typeface="Arial" panose="020B0604020202020204" pitchFamily="34" charset="0"/>
              <a:buChar char="•"/>
            </a:pPr>
            <a:r>
              <a:rPr lang="en-GB" dirty="0"/>
              <a:t>How often communication will be made (daily, weekly, monthly, etc)</a:t>
            </a:r>
          </a:p>
          <a:p>
            <a:pPr marL="342900" indent="-342900">
              <a:spcBef>
                <a:spcPts val="500"/>
              </a:spcBef>
              <a:spcAft>
                <a:spcPts val="500"/>
              </a:spcAft>
              <a:buClr>
                <a:srgbClr val="0077E3"/>
              </a:buClr>
              <a:buFont typeface="Arial" panose="020B0604020202020204" pitchFamily="34" charset="0"/>
              <a:buChar char="•"/>
            </a:pPr>
            <a:r>
              <a:rPr lang="en-GB" dirty="0"/>
              <a:t>A clear agenda with points of discussion.</a:t>
            </a:r>
          </a:p>
          <a:p>
            <a:endParaRPr lang="en-GB" dirty="0">
              <a:highlight>
                <a:srgbClr val="FFFF00"/>
              </a:highlight>
            </a:endParaRPr>
          </a:p>
          <a:p>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80085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Rapport and trust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a:spcBef>
                <a:spcPts val="500"/>
              </a:spcBef>
              <a:spcAft>
                <a:spcPts val="500"/>
              </a:spcAft>
            </a:pPr>
            <a:r>
              <a:rPr lang="en-GB" dirty="0"/>
              <a:t>Rapport and trust can be built with key stakeholders and colleagues by: </a:t>
            </a:r>
          </a:p>
          <a:p>
            <a:pPr marL="342900" indent="-342900">
              <a:spcBef>
                <a:spcPts val="500"/>
              </a:spcBef>
              <a:spcAft>
                <a:spcPts val="500"/>
              </a:spcAft>
              <a:buClr>
                <a:srgbClr val="0077E3"/>
              </a:buClr>
              <a:buFont typeface="Arial" panose="020B0604020202020204" pitchFamily="34" charset="0"/>
              <a:buChar char="•"/>
            </a:pPr>
            <a:r>
              <a:rPr lang="en-GB" dirty="0"/>
              <a:t>Understanding who your target is (the stakeholder and colleague).</a:t>
            </a:r>
          </a:p>
          <a:p>
            <a:pPr marL="342900" indent="-342900">
              <a:spcBef>
                <a:spcPts val="500"/>
              </a:spcBef>
              <a:spcAft>
                <a:spcPts val="500"/>
              </a:spcAft>
              <a:buClr>
                <a:srgbClr val="0077E3"/>
              </a:buClr>
              <a:buFont typeface="Arial" panose="020B0604020202020204" pitchFamily="34" charset="0"/>
              <a:buChar char="•"/>
            </a:pPr>
            <a:r>
              <a:rPr lang="en-GB" dirty="0"/>
              <a:t>Establish who has high levels of power and influence. </a:t>
            </a:r>
          </a:p>
          <a:p>
            <a:pPr marL="342900" indent="-342900">
              <a:spcBef>
                <a:spcPts val="500"/>
              </a:spcBef>
              <a:spcAft>
                <a:spcPts val="500"/>
              </a:spcAft>
              <a:buClr>
                <a:srgbClr val="0077E3"/>
              </a:buClr>
              <a:buFont typeface="Arial" panose="020B0604020202020204" pitchFamily="34" charset="0"/>
              <a:buChar char="•"/>
            </a:pPr>
            <a:r>
              <a:rPr lang="en-GB" dirty="0"/>
              <a:t>Establish one-to-one conversations. </a:t>
            </a:r>
          </a:p>
          <a:p>
            <a:pPr marL="342900" indent="-342900">
              <a:spcBef>
                <a:spcPts val="500"/>
              </a:spcBef>
              <a:spcAft>
                <a:spcPts val="500"/>
              </a:spcAft>
              <a:buClr>
                <a:srgbClr val="0077E3"/>
              </a:buClr>
              <a:buFont typeface="Arial" panose="020B0604020202020204" pitchFamily="34" charset="0"/>
              <a:buChar char="•"/>
            </a:pPr>
            <a:r>
              <a:rPr lang="en-GB" dirty="0"/>
              <a:t>Understand their point of view. </a:t>
            </a:r>
          </a:p>
          <a:p>
            <a:pPr marL="342900" indent="-342900">
              <a:spcBef>
                <a:spcPts val="500"/>
              </a:spcBef>
              <a:spcAft>
                <a:spcPts val="500"/>
              </a:spcAft>
              <a:buClr>
                <a:srgbClr val="0077E3"/>
              </a:buClr>
              <a:buFont typeface="Arial" panose="020B0604020202020204" pitchFamily="34" charset="0"/>
              <a:buChar char="•"/>
            </a:pPr>
            <a:r>
              <a:rPr lang="en-GB" dirty="0"/>
              <a:t>Communicate clearly and be honest. </a:t>
            </a:r>
          </a:p>
          <a:p>
            <a:pPr marL="342900" indent="-342900">
              <a:spcBef>
                <a:spcPts val="500"/>
              </a:spcBef>
              <a:spcAft>
                <a:spcPts val="500"/>
              </a:spcAft>
              <a:buClr>
                <a:srgbClr val="0077E3"/>
              </a:buClr>
              <a:buFont typeface="Arial" panose="020B0604020202020204" pitchFamily="34" charset="0"/>
              <a:buChar char="•"/>
            </a:pPr>
            <a:r>
              <a:rPr lang="en-GB" dirty="0"/>
              <a:t>Be competent. </a:t>
            </a:r>
          </a:p>
          <a:p>
            <a:pPr marL="0" marR="0" lvl="0" indent="0" algn="l" defTabSz="914400" rtl="0" eaLnBrk="0" fontAlgn="base" latinLnBrk="0" hangingPunct="0">
              <a:spcBef>
                <a:spcPts val="500"/>
              </a:spcBef>
              <a:spcAft>
                <a:spcPts val="500"/>
              </a:spcAft>
              <a:buClrTx/>
              <a:buSzTx/>
              <a:buFontTx/>
              <a:buNone/>
              <a:tabLst/>
              <a:defRPr/>
            </a:pPr>
            <a:r>
              <a:rPr kumimoji="0" lang="en-US" i="0" u="none" strike="noStrike" kern="1200" cap="none" spc="0" normalizeH="0" baseline="0" noProof="0" dirty="0">
                <a:ln>
                  <a:noFill/>
                </a:ln>
                <a:solidFill>
                  <a:srgbClr val="000000"/>
                </a:solidFill>
                <a:effectLst/>
                <a:uLnTx/>
                <a:uFillTx/>
                <a:latin typeface="Arial" charset="0"/>
                <a:ea typeface="ＭＳ Ｐゴシック" pitchFamily="-105" charset="-128"/>
                <a:cs typeface="ＭＳ Ｐゴシック" pitchFamily="-105" charset="-128"/>
              </a:rPr>
              <a:t>Question:</a:t>
            </a:r>
          </a:p>
          <a:p>
            <a:pPr marL="0" marR="0" lvl="0" indent="0" algn="l" defTabSz="914400" rtl="0" eaLnBrk="0" fontAlgn="base" latinLnBrk="0" hangingPunct="0">
              <a:spcBef>
                <a:spcPts val="500"/>
              </a:spcBef>
              <a:spcAft>
                <a:spcPts val="500"/>
              </a:spcAft>
              <a:buClrTx/>
              <a:buSzTx/>
              <a:buFontTx/>
              <a:buNone/>
              <a:tabLst/>
              <a:defRPr/>
            </a:pPr>
            <a:r>
              <a:rPr kumimoji="0" lang="en-US" i="0" u="none" strike="noStrike" kern="1200" cap="none" spc="0" normalizeH="0" baseline="0" noProof="0" dirty="0">
                <a:ln>
                  <a:noFill/>
                </a:ln>
                <a:solidFill>
                  <a:srgbClr val="000000"/>
                </a:solidFill>
                <a:effectLst/>
                <a:uLnTx/>
                <a:uFillTx/>
                <a:latin typeface="Arial" charset="0"/>
                <a:ea typeface="ＭＳ Ｐゴシック" pitchFamily="-105" charset="-128"/>
                <a:cs typeface="ＭＳ Ｐゴシック" pitchFamily="-105" charset="-128"/>
              </a:rPr>
              <a:t>How would you build rapport and trust with key stakeholders and colleagues?</a:t>
            </a:r>
            <a:endParaRPr kumimoji="0" lang="en-US" i="0" u="none" strike="noStrike" kern="1200" cap="none" spc="0" normalizeH="0" baseline="0" noProof="0" dirty="0">
              <a:ln>
                <a:noFill/>
              </a:ln>
              <a:solidFill>
                <a:srgbClr val="000000"/>
              </a:solidFill>
              <a:effectLst/>
              <a:uLnTx/>
              <a:uFillTx/>
              <a:latin typeface="Arial" charset="0"/>
              <a:ea typeface="ＭＳ Ｐゴシック" charset="-128"/>
            </a:endParaRPr>
          </a:p>
          <a:p>
            <a:endParaRPr lang="en-GB" dirty="0"/>
          </a:p>
          <a:p>
            <a:pPr marL="0" lvl="1" indent="0">
              <a:buNone/>
            </a:pPr>
            <a:endParaRPr lang="en-US" dirty="0">
              <a:highlight>
                <a:srgbClr val="FFFF00"/>
              </a:highlight>
            </a:endParaRPr>
          </a:p>
        </p:txBody>
      </p:sp>
    </p:spTree>
    <p:extLst>
      <p:ext uri="{BB962C8B-B14F-4D97-AF65-F5344CB8AC3E}">
        <p14:creationId xmlns:p14="http://schemas.microsoft.com/office/powerpoint/2010/main" val="1675535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1907704"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1444</TotalTime>
  <Words>675</Words>
  <Application>Microsoft Office PowerPoint</Application>
  <PresentationFormat>On-screen Show (4:3)</PresentationFormat>
  <Paragraphs>82</Paragraphs>
  <Slides>9</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ＭＳ Ｐゴシック</vt:lpstr>
      <vt:lpstr>Arial</vt:lpstr>
      <vt:lpstr>Lucida Grande</vt:lpstr>
      <vt:lpstr>Times New Roman</vt:lpstr>
      <vt:lpstr>Default Design</vt:lpstr>
      <vt:lpstr>PowerPoint 10: The importance of acting with integrity and building trust with stakeholders and colleagues</vt:lpstr>
      <vt:lpstr>Learning objectives</vt:lpstr>
      <vt:lpstr>Integrity </vt:lpstr>
      <vt:lpstr>Showing integrity</vt:lpstr>
      <vt:lpstr>Building trust</vt:lpstr>
      <vt:lpstr>Successful relationships</vt:lpstr>
      <vt:lpstr>Communication </vt:lpstr>
      <vt:lpstr>Rapport and trust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182</cp:revision>
  <dcterms:created xsi:type="dcterms:W3CDTF">2013-05-28T00:38:54Z</dcterms:created>
  <dcterms:modified xsi:type="dcterms:W3CDTF">2025-11-21T09:40:40Z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