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3"/>
  </p:notesMasterIdLst>
  <p:handoutMasterIdLst>
    <p:handoutMasterId r:id="rId14"/>
  </p:handoutMasterIdLst>
  <p:sldIdLst>
    <p:sldId id="256" r:id="rId5"/>
    <p:sldId id="331" r:id="rId6"/>
    <p:sldId id="341" r:id="rId7"/>
    <p:sldId id="351" r:id="rId8"/>
    <p:sldId id="352" r:id="rId9"/>
    <p:sldId id="349" r:id="rId10"/>
    <p:sldId id="350" r:id="rId11"/>
    <p:sldId id="267" r:id="rId12"/>
  </p:sldIdLst>
  <p:sldSz cx="9144000" cy="6858000" type="screen4x3"/>
  <p:notesSz cx="6858000" cy="9144000"/>
  <p:custDataLst>
    <p:tags r:id="rId15"/>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017AD28-051D-ACAD-CFE3-401DDB6E0722}" name="Dawn Booth" initials="DB" userId="73ba3064c13f978b"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E49933E-39DB-4E75-BE31-48E20E0B59D1}" v="1" dt="2022-10-07T13:03:50.06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34564"/>
    <p:restoredTop sz="86391"/>
  </p:normalViewPr>
  <p:slideViewPr>
    <p:cSldViewPr showGuides="1">
      <p:cViewPr varScale="1">
        <p:scale>
          <a:sx n="108" d="100"/>
          <a:sy n="108" d="100"/>
        </p:scale>
        <p:origin x="1272" y="96"/>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customXml" Target="../customXml/item3.xml"/><Relationship Id="rId21"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tags" Target="tags/tag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 Id="rId22"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ve Thould" userId="38451c84653f422f" providerId="LiveId" clId="{CE49933E-39DB-4E75-BE31-48E20E0B59D1}"/>
    <pc:docChg chg="modSld">
      <pc:chgData name="Eve Thould" userId="38451c84653f422f" providerId="LiveId" clId="{CE49933E-39DB-4E75-BE31-48E20E0B59D1}" dt="2022-10-07T12:54:41.851" v="51" actId="20577"/>
      <pc:docMkLst>
        <pc:docMk/>
      </pc:docMkLst>
      <pc:sldChg chg="modSp mod">
        <pc:chgData name="Eve Thould" userId="38451c84653f422f" providerId="LiveId" clId="{CE49933E-39DB-4E75-BE31-48E20E0B59D1}" dt="2022-10-07T12:51:26.420" v="35" actId="20577"/>
        <pc:sldMkLst>
          <pc:docMk/>
          <pc:sldMk cId="0" sldId="256"/>
        </pc:sldMkLst>
        <pc:spChg chg="mod">
          <ac:chgData name="Eve Thould" userId="38451c84653f422f" providerId="LiveId" clId="{CE49933E-39DB-4E75-BE31-48E20E0B59D1}" dt="2022-10-07T12:51:26.420" v="35" actId="20577"/>
          <ac:spMkLst>
            <pc:docMk/>
            <pc:sldMk cId="0" sldId="256"/>
            <ac:spMk id="2053" creationId="{00000000-0000-0000-0000-000000000000}"/>
          </ac:spMkLst>
        </pc:spChg>
      </pc:sldChg>
      <pc:sldChg chg="modSp mod">
        <pc:chgData name="Eve Thould" userId="38451c84653f422f" providerId="LiveId" clId="{CE49933E-39DB-4E75-BE31-48E20E0B59D1}" dt="2022-10-07T12:54:15.789" v="41" actId="20577"/>
        <pc:sldMkLst>
          <pc:docMk/>
          <pc:sldMk cId="2566656462" sldId="341"/>
        </pc:sldMkLst>
        <pc:spChg chg="mod">
          <ac:chgData name="Eve Thould" userId="38451c84653f422f" providerId="LiveId" clId="{CE49933E-39DB-4E75-BE31-48E20E0B59D1}" dt="2022-10-07T12:54:11.729" v="37" actId="20577"/>
          <ac:spMkLst>
            <pc:docMk/>
            <pc:sldMk cId="2566656462" sldId="341"/>
            <ac:spMk id="2" creationId="{00000000-0000-0000-0000-000000000000}"/>
          </ac:spMkLst>
        </pc:spChg>
        <pc:spChg chg="mod">
          <ac:chgData name="Eve Thould" userId="38451c84653f422f" providerId="LiveId" clId="{CE49933E-39DB-4E75-BE31-48E20E0B59D1}" dt="2022-10-07T12:54:15.789" v="41" actId="20577"/>
          <ac:spMkLst>
            <pc:docMk/>
            <pc:sldMk cId="2566656462" sldId="341"/>
            <ac:spMk id="3" creationId="{00000000-0000-0000-0000-000000000000}"/>
          </ac:spMkLst>
        </pc:spChg>
      </pc:sldChg>
      <pc:sldChg chg="modSp mod modNotesTx">
        <pc:chgData name="Eve Thould" userId="38451c84653f422f" providerId="LiveId" clId="{CE49933E-39DB-4E75-BE31-48E20E0B59D1}" dt="2022-10-07T12:54:31.085" v="47" actId="20577"/>
        <pc:sldMkLst>
          <pc:docMk/>
          <pc:sldMk cId="2483423644" sldId="351"/>
        </pc:sldMkLst>
        <pc:spChg chg="mod">
          <ac:chgData name="Eve Thould" userId="38451c84653f422f" providerId="LiveId" clId="{CE49933E-39DB-4E75-BE31-48E20E0B59D1}" dt="2022-10-07T12:54:22.140" v="43" actId="20577"/>
          <ac:spMkLst>
            <pc:docMk/>
            <pc:sldMk cId="2483423644" sldId="351"/>
            <ac:spMk id="3" creationId="{00000000-0000-0000-0000-000000000000}"/>
          </ac:spMkLst>
        </pc:spChg>
      </pc:sldChg>
      <pc:sldChg chg="modSp mod modNotesTx">
        <pc:chgData name="Eve Thould" userId="38451c84653f422f" providerId="LiveId" clId="{CE49933E-39DB-4E75-BE31-48E20E0B59D1}" dt="2022-10-07T12:54:41.851" v="51" actId="20577"/>
        <pc:sldMkLst>
          <pc:docMk/>
          <pc:sldMk cId="4172659502" sldId="352"/>
        </pc:sldMkLst>
        <pc:spChg chg="mod">
          <ac:chgData name="Eve Thould" userId="38451c84653f422f" providerId="LiveId" clId="{CE49933E-39DB-4E75-BE31-48E20E0B59D1}" dt="2022-10-07T12:54:38.265" v="49" actId="20577"/>
          <ac:spMkLst>
            <pc:docMk/>
            <pc:sldMk cId="4172659502" sldId="352"/>
            <ac:spMk id="3" creationId="{00000000-0000-0000-0000-000000000000}"/>
          </ac:spMkLst>
        </pc:spChg>
      </pc:sldChg>
    </pc:docChg>
  </pc:docChgLst>
  <pc:docChgLst>
    <pc:chgData name="Eve Thould" userId="38451c84653f422f" providerId="LiveId" clId="{AE7C167D-D417-4DEF-BFBA-F45821716598}"/>
    <pc:docChg chg="addSld delSld modSld">
      <pc:chgData name="Eve Thould" userId="38451c84653f422f" providerId="LiveId" clId="{AE7C167D-D417-4DEF-BFBA-F45821716598}" dt="2022-10-06T09:22:41.359" v="106" actId="14826"/>
      <pc:docMkLst>
        <pc:docMk/>
      </pc:docMkLst>
      <pc:sldChg chg="modSp mod modNotesTx">
        <pc:chgData name="Eve Thould" userId="38451c84653f422f" providerId="LiveId" clId="{AE7C167D-D417-4DEF-BFBA-F45821716598}" dt="2022-10-06T09:20:02.674" v="90" actId="12"/>
        <pc:sldMkLst>
          <pc:docMk/>
          <pc:sldMk cId="2566656462" sldId="341"/>
        </pc:sldMkLst>
        <pc:spChg chg="mod">
          <ac:chgData name="Eve Thould" userId="38451c84653f422f" providerId="LiveId" clId="{AE7C167D-D417-4DEF-BFBA-F45821716598}" dt="2022-10-06T09:20:02.674" v="90" actId="12"/>
          <ac:spMkLst>
            <pc:docMk/>
            <pc:sldMk cId="2566656462" sldId="341"/>
            <ac:spMk id="3" creationId="{00000000-0000-0000-0000-000000000000}"/>
          </ac:spMkLst>
        </pc:spChg>
        <pc:picChg chg="mod">
          <ac:chgData name="Eve Thould" userId="38451c84653f422f" providerId="LiveId" clId="{AE7C167D-D417-4DEF-BFBA-F45821716598}" dt="2022-10-06T09:14:43.308" v="2" actId="1076"/>
          <ac:picMkLst>
            <pc:docMk/>
            <pc:sldMk cId="2566656462" sldId="341"/>
            <ac:picMk id="4" creationId="{0074063C-C56C-7640-C263-58BECD43C68F}"/>
          </ac:picMkLst>
        </pc:picChg>
      </pc:sldChg>
      <pc:sldChg chg="modSp mod modNotesTx">
        <pc:chgData name="Eve Thould" userId="38451c84653f422f" providerId="LiveId" clId="{AE7C167D-D417-4DEF-BFBA-F45821716598}" dt="2022-10-06T09:20:23.937" v="94" actId="20577"/>
        <pc:sldMkLst>
          <pc:docMk/>
          <pc:sldMk cId="277055852" sldId="349"/>
        </pc:sldMkLst>
        <pc:spChg chg="mod">
          <ac:chgData name="Eve Thould" userId="38451c84653f422f" providerId="LiveId" clId="{AE7C167D-D417-4DEF-BFBA-F45821716598}" dt="2022-10-06T09:20:16.893" v="92" actId="12"/>
          <ac:spMkLst>
            <pc:docMk/>
            <pc:sldMk cId="277055852" sldId="349"/>
            <ac:spMk id="3" creationId="{00000000-0000-0000-0000-000000000000}"/>
          </ac:spMkLst>
        </pc:spChg>
        <pc:picChg chg="mod">
          <ac:chgData name="Eve Thould" userId="38451c84653f422f" providerId="LiveId" clId="{AE7C167D-D417-4DEF-BFBA-F45821716598}" dt="2022-10-06T09:20:20.860" v="93" actId="1076"/>
          <ac:picMkLst>
            <pc:docMk/>
            <pc:sldMk cId="277055852" sldId="349"/>
            <ac:picMk id="4098" creationId="{9FEBCBF4-50B7-4045-850E-B8AA321567D4}"/>
          </ac:picMkLst>
        </pc:picChg>
      </pc:sldChg>
      <pc:sldChg chg="addSp modSp mod">
        <pc:chgData name="Eve Thould" userId="38451c84653f422f" providerId="LiveId" clId="{AE7C167D-D417-4DEF-BFBA-F45821716598}" dt="2022-10-06T09:22:41.359" v="106" actId="14826"/>
        <pc:sldMkLst>
          <pc:docMk/>
          <pc:sldMk cId="2690549607" sldId="350"/>
        </pc:sldMkLst>
        <pc:spChg chg="mod">
          <ac:chgData name="Eve Thould" userId="38451c84653f422f" providerId="LiveId" clId="{AE7C167D-D417-4DEF-BFBA-F45821716598}" dt="2022-10-06T09:21:29.196" v="101" actId="20577"/>
          <ac:spMkLst>
            <pc:docMk/>
            <pc:sldMk cId="2690549607" sldId="350"/>
            <ac:spMk id="3" creationId="{00000000-0000-0000-0000-000000000000}"/>
          </ac:spMkLst>
        </pc:spChg>
        <pc:picChg chg="add mod">
          <ac:chgData name="Eve Thould" userId="38451c84653f422f" providerId="LiveId" clId="{AE7C167D-D417-4DEF-BFBA-F45821716598}" dt="2022-10-06T09:22:41.359" v="106" actId="14826"/>
          <ac:picMkLst>
            <pc:docMk/>
            <pc:sldMk cId="2690549607" sldId="350"/>
            <ac:picMk id="2050" creationId="{785A19F1-CDF5-4D5B-9655-FB0F2F7E2C4E}"/>
          </ac:picMkLst>
        </pc:picChg>
      </pc:sldChg>
      <pc:sldChg chg="modSp mod">
        <pc:chgData name="Eve Thould" userId="38451c84653f422f" providerId="LiveId" clId="{AE7C167D-D417-4DEF-BFBA-F45821716598}" dt="2022-10-06T09:15:05.626" v="10" actId="20577"/>
        <pc:sldMkLst>
          <pc:docMk/>
          <pc:sldMk cId="2483423644" sldId="351"/>
        </pc:sldMkLst>
        <pc:spChg chg="mod">
          <ac:chgData name="Eve Thould" userId="38451c84653f422f" providerId="LiveId" clId="{AE7C167D-D417-4DEF-BFBA-F45821716598}" dt="2022-10-06T09:15:05.626" v="10" actId="20577"/>
          <ac:spMkLst>
            <pc:docMk/>
            <pc:sldMk cId="2483423644" sldId="351"/>
            <ac:spMk id="3" creationId="{00000000-0000-0000-0000-000000000000}"/>
          </ac:spMkLst>
        </pc:spChg>
      </pc:sldChg>
      <pc:sldChg chg="addSp modSp mod">
        <pc:chgData name="Eve Thould" userId="38451c84653f422f" providerId="LiveId" clId="{AE7C167D-D417-4DEF-BFBA-F45821716598}" dt="2022-10-06T09:19:14.291" v="88" actId="1036"/>
        <pc:sldMkLst>
          <pc:docMk/>
          <pc:sldMk cId="4172659502" sldId="352"/>
        </pc:sldMkLst>
        <pc:spChg chg="mod">
          <ac:chgData name="Eve Thould" userId="38451c84653f422f" providerId="LiveId" clId="{AE7C167D-D417-4DEF-BFBA-F45821716598}" dt="2022-10-06T09:18:10.920" v="73" actId="20577"/>
          <ac:spMkLst>
            <pc:docMk/>
            <pc:sldMk cId="4172659502" sldId="352"/>
            <ac:spMk id="3" creationId="{00000000-0000-0000-0000-000000000000}"/>
          </ac:spMkLst>
        </pc:spChg>
        <pc:picChg chg="add mod">
          <ac:chgData name="Eve Thould" userId="38451c84653f422f" providerId="LiveId" clId="{AE7C167D-D417-4DEF-BFBA-F45821716598}" dt="2022-10-06T09:19:14.291" v="88" actId="1036"/>
          <ac:picMkLst>
            <pc:docMk/>
            <pc:sldMk cId="4172659502" sldId="352"/>
            <ac:picMk id="1026" creationId="{B2B9B4DE-870C-450E-BFCD-BA057A737B56}"/>
          </ac:picMkLst>
        </pc:picChg>
      </pc:sldChg>
      <pc:sldChg chg="addSp modSp new del mod">
        <pc:chgData name="Eve Thould" userId="38451c84653f422f" providerId="LiveId" clId="{AE7C167D-D417-4DEF-BFBA-F45821716598}" dt="2022-10-06T09:17:59.999" v="32" actId="2696"/>
        <pc:sldMkLst>
          <pc:docMk/>
          <pc:sldMk cId="3428353500" sldId="353"/>
        </pc:sldMkLst>
        <pc:spChg chg="mod">
          <ac:chgData name="Eve Thould" userId="38451c84653f422f" providerId="LiveId" clId="{AE7C167D-D417-4DEF-BFBA-F45821716598}" dt="2022-10-06T09:17:19.792" v="24"/>
          <ac:spMkLst>
            <pc:docMk/>
            <pc:sldMk cId="3428353500" sldId="353"/>
            <ac:spMk id="2" creationId="{0DABDA2C-A326-48D5-A58A-BB455DF0B3D4}"/>
          </ac:spMkLst>
        </pc:spChg>
        <pc:spChg chg="mod">
          <ac:chgData name="Eve Thould" userId="38451c84653f422f" providerId="LiveId" clId="{AE7C167D-D417-4DEF-BFBA-F45821716598}" dt="2022-10-06T09:17:31.837" v="26" actId="14100"/>
          <ac:spMkLst>
            <pc:docMk/>
            <pc:sldMk cId="3428353500" sldId="353"/>
            <ac:spMk id="3" creationId="{0F56CA66-6B39-4B74-8EFB-DB3F5421A30E}"/>
          </ac:spMkLst>
        </pc:spChg>
        <pc:picChg chg="add mod">
          <ac:chgData name="Eve Thould" userId="38451c84653f422f" providerId="LiveId" clId="{AE7C167D-D417-4DEF-BFBA-F45821716598}" dt="2022-10-06T09:17:46.620" v="31" actId="1076"/>
          <ac:picMkLst>
            <pc:docMk/>
            <pc:sldMk cId="3428353500" sldId="353"/>
            <ac:picMk id="4" creationId="{92871BCE-C6A8-4275-9F5B-BC9B1D5324BB}"/>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11/21/2025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b="0" i="0" kern="1200" dirty="0">
                <a:solidFill>
                  <a:schemeClr val="tx1"/>
                </a:solidFill>
                <a:effectLst/>
                <a:latin typeface="Arial" charset="0"/>
                <a:ea typeface="ＭＳ Ｐゴシック" charset="-128"/>
                <a:cs typeface="ＭＳ Ｐゴシック" charset="-128"/>
              </a:rPr>
              <a:t>Tutor note: The image provides an opportunity for learners to discuss self-management techniques.</a:t>
            </a:r>
            <a:endParaRPr lang="en-US" i="0" dirty="0"/>
          </a:p>
          <a:p>
            <a:endParaRPr lang="en-US" dirty="0"/>
          </a:p>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1078025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kern="1200" dirty="0">
                <a:solidFill>
                  <a:schemeClr val="tx1"/>
                </a:solidFill>
                <a:effectLst/>
                <a:latin typeface="Arial" charset="0"/>
                <a:ea typeface="ＭＳ Ｐゴシック" charset="-128"/>
                <a:cs typeface="ＭＳ Ｐゴシック" charset="-128"/>
              </a:rPr>
              <a:t>Tutor notes The slide provides an opportunity for learners to discuss the benefits of self-management to an organisation</a:t>
            </a:r>
            <a:r>
              <a:rPr lang="en-GB" sz="1200" b="0" i="1" kern="1200" dirty="0">
                <a:solidFill>
                  <a:schemeClr val="tx1"/>
                </a:solidFill>
                <a:effectLst/>
                <a:latin typeface="Arial" charset="0"/>
                <a:ea typeface="ＭＳ Ｐゴシック" charset="-128"/>
                <a:cs typeface="ＭＳ Ｐゴシック" charset="-128"/>
              </a:rPr>
              <a:t>. </a:t>
            </a:r>
          </a:p>
          <a:p>
            <a:r>
              <a:rPr lang="en-GB" sz="1200" b="0" i="0" kern="1200" dirty="0">
                <a:solidFill>
                  <a:schemeClr val="tx1"/>
                </a:solidFill>
                <a:effectLst/>
                <a:latin typeface="Arial" charset="0"/>
                <a:ea typeface="ＭＳ Ｐゴシック" charset="-128"/>
                <a:cs typeface="ＭＳ Ｐゴシック" charset="-128"/>
              </a:rPr>
              <a:t>The question provides an opportunity for learners to share their real-life examples of how self-management would benefit employees. </a:t>
            </a:r>
            <a:endParaRPr lang="en-US" b="0" i="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27036995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kern="1200" dirty="0">
                <a:solidFill>
                  <a:schemeClr val="tx1"/>
                </a:solidFill>
                <a:effectLst/>
                <a:latin typeface="Arial" charset="0"/>
                <a:ea typeface="ＭＳ Ｐゴシック" charset="-128"/>
                <a:cs typeface="ＭＳ Ｐゴシック" charset="-128"/>
              </a:rPr>
              <a:t>Tutor note: This slide provides an opportunity for learners to apply and share their knowledge of how self-management impacts the individual.</a:t>
            </a:r>
            <a:endParaRPr lang="en-US" b="0" i="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36451797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b="0" i="0" kern="1200" dirty="0">
                <a:solidFill>
                  <a:schemeClr val="tx1"/>
                </a:solidFill>
                <a:effectLst/>
                <a:latin typeface="Arial" charset="0"/>
                <a:ea typeface="ＭＳ Ｐゴシック" charset="-128"/>
                <a:cs typeface="ＭＳ Ｐゴシック" charset="-128"/>
              </a:rPr>
              <a:t>Tutor note: This slide gives an opportunity for learners to apply and share their knowledge of resilience and to assess their own resilience. </a:t>
            </a:r>
            <a:endParaRPr lang="en-US" b="0" i="0" dirty="0"/>
          </a:p>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27410515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9959219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27518251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8</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T-Level Technical Qualification in</a:t>
            </a:r>
            <a:br>
              <a:rPr lang="en-GB" sz="1400" baseline="0" dirty="0">
                <a:solidFill>
                  <a:schemeClr val="tx1"/>
                </a:solidFill>
              </a:rPr>
            </a:br>
            <a:r>
              <a:rPr lang="en-GB" sz="1400" b="1" baseline="0" dirty="0">
                <a:solidFill>
                  <a:schemeClr val="tx1"/>
                </a:solidFill>
              </a:rPr>
              <a:t>Management and Administration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Management and Administration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3"/>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280444" y="6133602"/>
            <a:ext cx="4572000" cy="243593"/>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a:t>
            </a:r>
            <a:r>
              <a:rPr lang="en-GB" sz="800">
                <a:effectLst/>
                <a:latin typeface="Arial" panose="020B0604020202020204" pitchFamily="34" charset="0"/>
                <a:ea typeface="Cambria" panose="02040503050406030204" pitchFamily="18" charset="0"/>
                <a:cs typeface="Times New Roman" panose="02020603050405020304" pitchFamily="18" charset="0"/>
              </a:rPr>
              <a:t>2022 City &amp; Guilds Limited. </a:t>
            </a:r>
            <a:r>
              <a:rPr lang="en-GB" sz="800" dirty="0">
                <a:effectLst/>
                <a:latin typeface="Arial" panose="020B0604020202020204" pitchFamily="34" charset="0"/>
                <a:ea typeface="Cambria" panose="02040503050406030204" pitchFamily="18" charset="0"/>
                <a:cs typeface="Times New Roman" panose="02020603050405020304" pitchFamily="18" charset="0"/>
              </a:rPr>
              <a:t>All rights reserved.</a:t>
            </a:r>
          </a:p>
        </p:txBody>
      </p:sp>
      <p:pic>
        <p:nvPicPr>
          <p:cNvPr id="4" name="Picture 3" descr="A picture containing text, clipart&#10;&#10;Description automatically generated">
            <a:extLst>
              <a:ext uri="{FF2B5EF4-FFF2-40B4-BE49-F238E27FC236}">
                <a16:creationId xmlns:a16="http://schemas.microsoft.com/office/drawing/2014/main" id="{F5D30C9C-A814-A362-5E51-8B67CD4EBCC2}"/>
              </a:ext>
            </a:extLst>
          </p:cNvPr>
          <p:cNvPicPr>
            <a:picLocks noChangeAspect="1"/>
          </p:cNvPicPr>
          <p:nvPr userDrawn="1"/>
        </p:nvPicPr>
        <p:blipFill>
          <a:blip r:embed="rId4"/>
          <a:stretch>
            <a:fillRect/>
          </a:stretch>
        </p:blipFill>
        <p:spPr>
          <a:xfrm>
            <a:off x="8156448" y="6027619"/>
            <a:ext cx="530352" cy="323088"/>
          </a:xfrm>
          <a:prstGeom prst="rect">
            <a:avLst/>
          </a:prstGeom>
        </p:spPr>
      </p:pic>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Grp="1" noRot="1" noMove="1" noResize="1" noEditPoints="1" noAdjustHandles="1" noChangeArrowheads="1" noChangeShapeType="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7. Business behaviours</a:t>
            </a:r>
          </a:p>
          <a:p>
            <a:endParaRPr lang="en-GB" sz="2400" b="1" dirty="0"/>
          </a:p>
          <a:p>
            <a:endParaRPr lang="en-GB" sz="2400" b="1" dirty="0"/>
          </a:p>
          <a:p>
            <a:endParaRPr lang="en-GB" sz="2400" b="1" dirty="0"/>
          </a:p>
        </p:txBody>
      </p:sp>
      <p:sp>
        <p:nvSpPr>
          <p:cNvPr id="2053" name="Rectangle 15"/>
          <p:cNvSpPr>
            <a:spLocks noGrp="1" noRot="1" noMove="1" noResize="1" noEditPoints="1" noAdjustHandles="1" noChangeArrowheads="1" noChangeShapeType="1"/>
          </p:cNvSpPr>
          <p:nvPr>
            <p:ph type="title"/>
          </p:nvPr>
        </p:nvSpPr>
        <p:spPr>
          <a:xfrm>
            <a:off x="457200" y="3280013"/>
            <a:ext cx="8153400" cy="2514600"/>
          </a:xfrm>
        </p:spPr>
        <p:txBody>
          <a:bodyPr anchor="t"/>
          <a:lstStyle/>
          <a:p>
            <a:pPr eaLnBrk="1" hangingPunct="1"/>
            <a:r>
              <a:rPr lang="en-GB" dirty="0">
                <a:ea typeface="ＭＳ Ｐゴシック" pitchFamily="-105" charset="-128"/>
                <a:cs typeface="ＭＳ Ｐゴシック" pitchFamily="-105" charset="-128"/>
              </a:rPr>
              <a:t>PowerPoint 4: Self-management and resilience</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p:txBody>
          <a:bodyPr/>
          <a:lstStyle/>
          <a:p>
            <a:r>
              <a:rPr lang="en-US" dirty="0"/>
              <a:t>Learning objectives</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By the end of this session, learners should be able to:</a:t>
            </a:r>
            <a:endParaRPr lang="en-GB" dirty="0">
              <a:ea typeface="ＭＳ Ｐゴシック" pitchFamily="-105" charset="-128"/>
              <a:cs typeface="ＭＳ Ｐゴシック" pitchFamily="-105" charset="-128"/>
            </a:endParaRPr>
          </a:p>
          <a:p>
            <a:pPr lvl="1"/>
            <a:r>
              <a:rPr lang="en-GB" dirty="0">
                <a:ea typeface="ＭＳ Ｐゴシック" pitchFamily="-105" charset="-128"/>
                <a:cs typeface="ＭＳ Ｐゴシック" pitchFamily="-105" charset="-128"/>
              </a:rPr>
              <a:t>Understand the importance of self-management and how this may impact the organisation and the individual.</a:t>
            </a:r>
          </a:p>
          <a:p>
            <a:pPr lvl="1"/>
            <a:r>
              <a:rPr lang="en-GB" dirty="0">
                <a:ea typeface="ＭＳ Ｐゴシック" pitchFamily="-105" charset="-128"/>
                <a:cs typeface="ＭＳ Ｐゴシック" pitchFamily="-105" charset="-128"/>
              </a:rPr>
              <a:t>Understand what is meant by resilience and an understanding of how to be resilient in the workplace.</a:t>
            </a:r>
          </a:p>
          <a:p>
            <a:pPr lvl="1"/>
            <a:endParaRPr lang="en-GB" dirty="0">
              <a:ea typeface="ＭＳ Ｐゴシック" pitchFamily="-105" charset="-128"/>
              <a:cs typeface="ＭＳ Ｐゴシック" pitchFamily="-105" charset="-128"/>
            </a:endParaRPr>
          </a:p>
          <a:p>
            <a:pPr lvl="1"/>
            <a:endParaRPr lang="en-GB" dirty="0">
              <a:ea typeface="ＭＳ Ｐゴシック" pitchFamily="-105" charset="-128"/>
              <a:cs typeface="ＭＳ Ｐゴシック" pitchFamily="-105" charset="-128"/>
            </a:endParaRPr>
          </a:p>
          <a:p>
            <a:pPr lvl="1"/>
            <a:endParaRPr lang="en-GB" dirty="0">
              <a:ea typeface="ＭＳ Ｐゴシック" pitchFamily="-105" charset="-128"/>
              <a:cs typeface="ＭＳ Ｐゴシック" pitchFamily="-105" charset="-128"/>
            </a:endParaRPr>
          </a:p>
          <a:p>
            <a:pPr lvl="1"/>
            <a:endParaRPr lang="en-GB" dirty="0">
              <a:ea typeface="ＭＳ Ｐゴシック" pitchFamily="-105" charset="-128"/>
              <a:cs typeface="ＭＳ Ｐゴシック" pitchFamily="-105" charset="-128"/>
            </a:endParaRPr>
          </a:p>
          <a:p>
            <a:pPr lvl="1"/>
            <a:endParaRPr lang="en-GB" dirty="0">
              <a:ea typeface="ＭＳ Ｐゴシック" pitchFamily="-105" charset="-128"/>
              <a:cs typeface="ＭＳ Ｐゴシック" pitchFamily="-105" charset="-128"/>
            </a:endParaRPr>
          </a:p>
          <a:p>
            <a:pPr lvl="1"/>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p:txBody>
          <a:bodyPr/>
          <a:lstStyle/>
          <a:p>
            <a:r>
              <a:rPr lang="en-US" dirty="0"/>
              <a:t>Self-management </a:t>
            </a:r>
          </a:p>
        </p:txBody>
      </p:sp>
      <p:sp>
        <p:nvSpPr>
          <p:cNvPr id="3" name="Content Placeholder 2"/>
          <p:cNvSpPr>
            <a:spLocks noGrp="1" noRot="1" noMove="1" noResize="1" noEditPoints="1" noAdjustHandles="1" noChangeArrowheads="1" noChangeShapeType="1"/>
          </p:cNvSpPr>
          <p:nvPr>
            <p:ph sz="quarter" idx="10"/>
          </p:nvPr>
        </p:nvSpPr>
        <p:spPr>
          <a:xfrm>
            <a:off x="457200" y="1591813"/>
            <a:ext cx="8229600" cy="4248000"/>
          </a:xfrm>
        </p:spPr>
        <p:txBody>
          <a:bodyPr/>
          <a:lstStyle/>
          <a:p>
            <a:pPr lvl="1"/>
            <a:r>
              <a:rPr lang="en-US" dirty="0"/>
              <a:t>Self-management involves using a range of skills to boost your productivity and performance at work. </a:t>
            </a:r>
          </a:p>
          <a:p>
            <a:pPr lvl="1"/>
            <a:r>
              <a:rPr lang="en-US" dirty="0"/>
              <a:t>Self-management empowers employees to set their own goals, and to express their thoughts, opinions and feelings towards achieving the goals that they have set for themselves. </a:t>
            </a:r>
          </a:p>
          <a:p>
            <a:pPr lvl="1"/>
            <a:r>
              <a:rPr lang="en-US" dirty="0"/>
              <a:t>You must take responsibility for your own </a:t>
            </a:r>
            <a:r>
              <a:rPr lang="en-US" dirty="0" err="1"/>
              <a:t>behaviour</a:t>
            </a:r>
            <a:r>
              <a:rPr lang="en-US" dirty="0"/>
              <a:t>, actions and decisions. </a:t>
            </a:r>
          </a:p>
        </p:txBody>
      </p:sp>
      <p:pic>
        <p:nvPicPr>
          <p:cNvPr id="4" name="Picture 2">
            <a:extLst>
              <a:ext uri="{FF2B5EF4-FFF2-40B4-BE49-F238E27FC236}">
                <a16:creationId xmlns:a16="http://schemas.microsoft.com/office/drawing/2014/main" id="{0074063C-C56C-7640-C263-58BECD43C68F}"/>
              </a:ext>
            </a:extLst>
          </p:cNvPr>
          <p:cNvPicPr>
            <a:picLocks noChangeAspect="1" noChangeArrowheads="1"/>
          </p:cNvPicPr>
          <p:nvPr/>
        </p:nvPicPr>
        <p:blipFill>
          <a:blip r:embed="rId3"/>
          <a:srcRect/>
          <a:stretch/>
        </p:blipFill>
        <p:spPr bwMode="auto">
          <a:xfrm>
            <a:off x="3131840" y="3933056"/>
            <a:ext cx="3330659" cy="23581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666564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p:txBody>
          <a:bodyPr/>
          <a:lstStyle/>
          <a:p>
            <a:r>
              <a:rPr lang="en-US" dirty="0"/>
              <a:t>Self-management organisation benefits</a:t>
            </a:r>
          </a:p>
        </p:txBody>
      </p:sp>
      <p:sp>
        <p:nvSpPr>
          <p:cNvPr id="3" name="Content Placeholder 2"/>
          <p:cNvSpPr>
            <a:spLocks noGrp="1" noRot="1" noMove="1" noResize="1" noEditPoints="1" noAdjustHandles="1" noChangeArrowheads="1" noChangeShapeType="1"/>
          </p:cNvSpPr>
          <p:nvPr>
            <p:ph sz="quarter" idx="10"/>
          </p:nvPr>
        </p:nvSpPr>
        <p:spPr>
          <a:xfrm>
            <a:off x="457200" y="1512000"/>
            <a:ext cx="8229600" cy="4248000"/>
          </a:xfrm>
        </p:spPr>
        <p:txBody>
          <a:bodyPr/>
          <a:lstStyle/>
          <a:p>
            <a:pPr marL="0" lvl="1" indent="0">
              <a:buNone/>
            </a:pPr>
            <a:r>
              <a:rPr lang="en-US" dirty="0"/>
              <a:t>Self-management has many benefits that will impact the organisation, these include:</a:t>
            </a:r>
          </a:p>
          <a:p>
            <a:pPr lvl="1"/>
            <a:r>
              <a:rPr lang="en-US" dirty="0"/>
              <a:t>Allows greater collaboration between staff.</a:t>
            </a:r>
          </a:p>
          <a:p>
            <a:pPr lvl="1"/>
            <a:r>
              <a:rPr lang="en-US" dirty="0"/>
              <a:t>Creates an open and honest working culture. </a:t>
            </a:r>
          </a:p>
          <a:p>
            <a:pPr lvl="1"/>
            <a:r>
              <a:rPr lang="en-US" dirty="0"/>
              <a:t>Creates a better place to work.  </a:t>
            </a:r>
          </a:p>
          <a:p>
            <a:pPr lvl="1"/>
            <a:r>
              <a:rPr lang="en-US" dirty="0"/>
              <a:t>Improves staff performance, which in turn improves business performance. </a:t>
            </a:r>
          </a:p>
          <a:p>
            <a:pPr lvl="1"/>
            <a:r>
              <a:rPr lang="en-US" dirty="0"/>
              <a:t>Allows employees to develop their career. </a:t>
            </a:r>
          </a:p>
          <a:p>
            <a:pPr lvl="1"/>
            <a:r>
              <a:rPr lang="en-US" dirty="0"/>
              <a:t>Reduces staff turnover due to staff dissatisfaction. </a:t>
            </a:r>
          </a:p>
          <a:p>
            <a:pPr marL="0" marR="0" lvl="0" indent="0" algn="l" defTabSz="914400" rtl="0" eaLnBrk="0" fontAlgn="base" latinLnBrk="0" hangingPunct="0">
              <a:lnSpc>
                <a:spcPts val="2400"/>
              </a:lnSpc>
              <a:spcBef>
                <a:spcPts val="500"/>
              </a:spcBef>
              <a:spcAft>
                <a:spcPts val="500"/>
              </a:spcAft>
              <a:buClrTx/>
              <a:buSzTx/>
              <a:buFontTx/>
              <a:buNone/>
              <a:tabLst/>
              <a:defRPr/>
            </a:pPr>
            <a:r>
              <a:rPr kumimoji="0" lang="en-US" sz="2000" i="0" u="none" strike="noStrike" kern="0" cap="none" spc="0" normalizeH="0" baseline="0" noProof="0" dirty="0">
                <a:ln>
                  <a:noFill/>
                </a:ln>
                <a:solidFill>
                  <a:srgbClr val="000000"/>
                </a:solidFill>
                <a:effectLst/>
                <a:uLnTx/>
                <a:uFillTx/>
                <a:ea typeface="ＭＳ Ｐゴシック" pitchFamily="-105" charset="-128"/>
                <a:cs typeface="ＭＳ Ｐゴシック" pitchFamily="-105" charset="-128"/>
              </a:rPr>
              <a:t>Question:</a:t>
            </a:r>
          </a:p>
          <a:p>
            <a:pPr marL="0" marR="0" lvl="0" indent="0" algn="l" defTabSz="914400" rtl="0" eaLnBrk="0" fontAlgn="base" latinLnBrk="0" hangingPunct="0">
              <a:lnSpc>
                <a:spcPts val="2400"/>
              </a:lnSpc>
              <a:spcBef>
                <a:spcPts val="500"/>
              </a:spcBef>
              <a:spcAft>
                <a:spcPts val="500"/>
              </a:spcAft>
              <a:buClrTx/>
              <a:buSzTx/>
              <a:buFontTx/>
              <a:buNone/>
              <a:tabLst/>
              <a:defRPr/>
            </a:pPr>
            <a:r>
              <a:rPr kumimoji="0" lang="en-US" sz="2000" i="0" u="none" strike="noStrike" kern="0" cap="none" spc="0" normalizeH="0" baseline="0" noProof="0" dirty="0">
                <a:ln>
                  <a:noFill/>
                </a:ln>
                <a:solidFill>
                  <a:srgbClr val="000000"/>
                </a:solidFill>
                <a:effectLst/>
                <a:uLnTx/>
                <a:uFillTx/>
                <a:ea typeface="ＭＳ Ｐゴシック" pitchFamily="-105" charset="-128"/>
                <a:cs typeface="ＭＳ Ｐゴシック" pitchFamily="-105" charset="-128"/>
              </a:rPr>
              <a:t>Can you think of how self management would benefit employees?</a:t>
            </a:r>
            <a:endParaRPr kumimoji="0" lang="en-US" sz="2000" i="0" u="none" strike="noStrike" kern="0" cap="none" spc="0" normalizeH="0" baseline="0" noProof="0" dirty="0">
              <a:ln>
                <a:noFill/>
              </a:ln>
              <a:solidFill>
                <a:srgbClr val="000000"/>
              </a:solidFill>
              <a:effectLst/>
              <a:uLnTx/>
              <a:uFillTx/>
              <a:ea typeface="ＭＳ Ｐゴシック" charset="-128"/>
            </a:endParaRPr>
          </a:p>
          <a:p>
            <a:pPr marL="0" lvl="1" indent="0">
              <a:buNone/>
            </a:pPr>
            <a:endParaRPr lang="en-US" dirty="0"/>
          </a:p>
        </p:txBody>
      </p:sp>
    </p:spTree>
    <p:extLst>
      <p:ext uri="{BB962C8B-B14F-4D97-AF65-F5344CB8AC3E}">
        <p14:creationId xmlns:p14="http://schemas.microsoft.com/office/powerpoint/2010/main" val="24834236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p:txBody>
          <a:bodyPr/>
          <a:lstStyle/>
          <a:p>
            <a:r>
              <a:rPr lang="en-US" dirty="0"/>
              <a:t>Self-management employee benefits</a:t>
            </a:r>
          </a:p>
        </p:txBody>
      </p:sp>
      <p:sp>
        <p:nvSpPr>
          <p:cNvPr id="3" name="Content Placeholder 2"/>
          <p:cNvSpPr>
            <a:spLocks noGrp="1" noRot="1" noMove="1" noResize="1" noEditPoints="1" noAdjustHandles="1" noChangeArrowheads="1" noChangeShapeType="1"/>
          </p:cNvSpPr>
          <p:nvPr>
            <p:ph sz="quarter" idx="10"/>
          </p:nvPr>
        </p:nvSpPr>
        <p:spPr>
          <a:xfrm>
            <a:off x="457200" y="1512000"/>
            <a:ext cx="8229600" cy="4248000"/>
          </a:xfrm>
        </p:spPr>
        <p:txBody>
          <a:bodyPr/>
          <a:lstStyle/>
          <a:p>
            <a:pPr marL="0" lvl="1" indent="0">
              <a:buNone/>
            </a:pPr>
            <a:r>
              <a:rPr lang="en-US" dirty="0"/>
              <a:t>Self-management allows employees to learn and display a range of key skills that will impact each individual, these include:</a:t>
            </a:r>
          </a:p>
          <a:p>
            <a:pPr lvl="1"/>
            <a:r>
              <a:rPr lang="en-US" dirty="0"/>
              <a:t>Learning to manage your time.</a:t>
            </a:r>
          </a:p>
          <a:p>
            <a:pPr lvl="1"/>
            <a:r>
              <a:rPr lang="en-US" dirty="0"/>
              <a:t>The ability to set your own SMART goals. </a:t>
            </a:r>
          </a:p>
          <a:p>
            <a:pPr lvl="1"/>
            <a:r>
              <a:rPr lang="en-US" dirty="0"/>
              <a:t>Motivating yourself to learn new areas of                                          work.</a:t>
            </a:r>
          </a:p>
          <a:p>
            <a:pPr lvl="1"/>
            <a:r>
              <a:rPr lang="en-US" dirty="0"/>
              <a:t>Building your own personal network.</a:t>
            </a:r>
          </a:p>
          <a:p>
            <a:pPr lvl="1"/>
            <a:r>
              <a:rPr lang="en-US" dirty="0"/>
              <a:t>Becoming self motivated.</a:t>
            </a:r>
          </a:p>
          <a:p>
            <a:pPr lvl="1"/>
            <a:r>
              <a:rPr lang="en-US" dirty="0"/>
              <a:t>Taking accountability for your actions.</a:t>
            </a:r>
          </a:p>
          <a:p>
            <a:pPr lvl="1"/>
            <a:r>
              <a:rPr lang="en-US" dirty="0"/>
              <a:t>Increased opportunities for promotion. </a:t>
            </a:r>
          </a:p>
          <a:p>
            <a:pPr lvl="1"/>
            <a:r>
              <a:rPr lang="en-US" dirty="0"/>
              <a:t>Feeling more productive in the workplace. </a:t>
            </a:r>
          </a:p>
          <a:p>
            <a:pPr lvl="1"/>
            <a:endParaRPr lang="en-US" dirty="0"/>
          </a:p>
          <a:p>
            <a:pPr lvl="1"/>
            <a:endParaRPr lang="en-US" dirty="0"/>
          </a:p>
        </p:txBody>
      </p:sp>
      <p:pic>
        <p:nvPicPr>
          <p:cNvPr id="1026" name="Picture 2">
            <a:extLst>
              <a:ext uri="{FF2B5EF4-FFF2-40B4-BE49-F238E27FC236}">
                <a16:creationId xmlns:a16="http://schemas.microsoft.com/office/drawing/2014/main" id="{B2B9B4DE-870C-450E-BFCD-BA057A737B56}"/>
              </a:ext>
            </a:extLst>
          </p:cNvPr>
          <p:cNvPicPr>
            <a:picLocks noChangeAspect="1" noChangeArrowheads="1"/>
          </p:cNvPicPr>
          <p:nvPr/>
        </p:nvPicPr>
        <p:blipFill>
          <a:blip r:embed="rId3"/>
          <a:srcRect/>
          <a:stretch/>
        </p:blipFill>
        <p:spPr bwMode="auto">
          <a:xfrm>
            <a:off x="5479031" y="2286469"/>
            <a:ext cx="3650711" cy="24386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726595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p:txBody>
          <a:bodyPr/>
          <a:lstStyle/>
          <a:p>
            <a:r>
              <a:rPr lang="en-GB" dirty="0"/>
              <a:t>Resilience</a:t>
            </a:r>
            <a:endParaRPr lang="en-US" dirty="0"/>
          </a:p>
        </p:txBody>
      </p:sp>
      <p:sp>
        <p:nvSpPr>
          <p:cNvPr id="3" name="Content Placeholder 2"/>
          <p:cNvSpPr>
            <a:spLocks noGrp="1" noRot="1" noMove="1" noResize="1" noEditPoints="1" noAdjustHandles="1" noChangeArrowheads="1" noChangeShapeType="1"/>
          </p:cNvSpPr>
          <p:nvPr>
            <p:ph sz="quarter" idx="10"/>
          </p:nvPr>
        </p:nvSpPr>
        <p:spPr>
          <a:xfrm>
            <a:off x="457200" y="1512000"/>
            <a:ext cx="4834880" cy="4248000"/>
          </a:xfrm>
        </p:spPr>
        <p:txBody>
          <a:bodyPr/>
          <a:lstStyle/>
          <a:p>
            <a:pPr marL="342900" indent="-342900">
              <a:spcBef>
                <a:spcPts val="500"/>
              </a:spcBef>
              <a:spcAft>
                <a:spcPts val="500"/>
              </a:spcAft>
              <a:buClr>
                <a:srgbClr val="0077E3"/>
              </a:buClr>
              <a:buFont typeface="Arial" panose="020B0604020202020204" pitchFamily="34" charset="0"/>
              <a:buChar char="•"/>
            </a:pPr>
            <a:r>
              <a:rPr lang="en-GB" dirty="0"/>
              <a:t>To be resilient is to be able to withstand, or recover quickly from, a difficult condition or situation. </a:t>
            </a:r>
          </a:p>
          <a:p>
            <a:pPr marL="342900" indent="-342900">
              <a:spcBef>
                <a:spcPts val="500"/>
              </a:spcBef>
              <a:spcAft>
                <a:spcPts val="500"/>
              </a:spcAft>
              <a:buClr>
                <a:srgbClr val="0077E3"/>
              </a:buClr>
              <a:buFont typeface="Arial" panose="020B0604020202020204" pitchFamily="34" charset="0"/>
              <a:buChar char="•"/>
            </a:pPr>
            <a:r>
              <a:rPr lang="en-GB" dirty="0"/>
              <a:t>Being resilient is a key strategy to being able to respond to pressure and manage stress effectively while overcoming any challenges.</a:t>
            </a:r>
          </a:p>
          <a:p>
            <a:pPr marL="342900" indent="-342900">
              <a:spcBef>
                <a:spcPts val="500"/>
              </a:spcBef>
              <a:spcAft>
                <a:spcPts val="500"/>
              </a:spcAft>
              <a:buClr>
                <a:srgbClr val="0077E3"/>
              </a:buClr>
              <a:buFont typeface="Arial" panose="020B0604020202020204" pitchFamily="34" charset="0"/>
              <a:buChar char="•"/>
            </a:pPr>
            <a:r>
              <a:rPr lang="en-GB" dirty="0"/>
              <a:t>It is important not to become overwhelmed. It is also important to engage with others. There are many benefits of being resilient in the workplace, including improved communication and better handling of challenges and difficult situations. </a:t>
            </a:r>
          </a:p>
          <a:p>
            <a:r>
              <a:rPr lang="en-GB" dirty="0"/>
              <a:t> </a:t>
            </a:r>
          </a:p>
          <a:p>
            <a:endParaRPr lang="en-GB" dirty="0"/>
          </a:p>
        </p:txBody>
      </p:sp>
      <p:pic>
        <p:nvPicPr>
          <p:cNvPr id="4098" name="Picture 2">
            <a:extLst>
              <a:ext uri="{FF2B5EF4-FFF2-40B4-BE49-F238E27FC236}">
                <a16:creationId xmlns:a16="http://schemas.microsoft.com/office/drawing/2014/main" id="{9FEBCBF4-50B7-4045-850E-B8AA321567D4}"/>
              </a:ext>
            </a:extLst>
          </p:cNvPr>
          <p:cNvPicPr>
            <a:picLocks noChangeAspect="1" noChangeArrowheads="1"/>
          </p:cNvPicPr>
          <p:nvPr/>
        </p:nvPicPr>
        <p:blipFill>
          <a:blip r:embed="rId3"/>
          <a:srcRect/>
          <a:stretch/>
        </p:blipFill>
        <p:spPr bwMode="auto">
          <a:xfrm>
            <a:off x="5580112" y="2420888"/>
            <a:ext cx="3388490" cy="22025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70558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p:txBody>
          <a:bodyPr/>
          <a:lstStyle/>
          <a:p>
            <a:r>
              <a:rPr lang="en-GB" dirty="0"/>
              <a:t>How to be resilient</a:t>
            </a:r>
            <a:endParaRPr lang="en-US" dirty="0"/>
          </a:p>
        </p:txBody>
      </p:sp>
      <p:sp>
        <p:nvSpPr>
          <p:cNvPr id="3" name="Content Placeholder 2"/>
          <p:cNvSpPr>
            <a:spLocks noGrp="1" noRot="1" noMove="1" noResize="1" noEditPoints="1" noAdjustHandles="1" noChangeArrowheads="1" noChangeShapeType="1"/>
          </p:cNvSpPr>
          <p:nvPr>
            <p:ph sz="quarter" idx="10"/>
          </p:nvPr>
        </p:nvSpPr>
        <p:spPr>
          <a:xfrm>
            <a:off x="457200" y="1512000"/>
            <a:ext cx="8229600" cy="4248000"/>
          </a:xfrm>
        </p:spPr>
        <p:txBody>
          <a:bodyPr/>
          <a:lstStyle/>
          <a:p>
            <a:pPr>
              <a:spcBef>
                <a:spcPts val="500"/>
              </a:spcBef>
              <a:spcAft>
                <a:spcPts val="500"/>
              </a:spcAft>
            </a:pPr>
            <a:r>
              <a:rPr lang="en-GB" dirty="0"/>
              <a:t>To be resilient in the workplace you need to: </a:t>
            </a:r>
            <a:endParaRPr lang="en-GB" dirty="0">
              <a:highlight>
                <a:srgbClr val="FFFF00"/>
              </a:highlight>
            </a:endParaRPr>
          </a:p>
          <a:p>
            <a:pPr marL="342900" indent="-342900">
              <a:spcBef>
                <a:spcPts val="500"/>
              </a:spcBef>
              <a:spcAft>
                <a:spcPts val="500"/>
              </a:spcAft>
              <a:buClr>
                <a:srgbClr val="0070C0"/>
              </a:buClr>
              <a:buFont typeface="Arial" panose="020B0604020202020204" pitchFamily="34" charset="0"/>
              <a:buChar char="•"/>
            </a:pPr>
            <a:r>
              <a:rPr lang="en-GB" dirty="0"/>
              <a:t>Develop strong relationships with others.  </a:t>
            </a:r>
          </a:p>
          <a:p>
            <a:pPr marL="342900" indent="-342900">
              <a:spcBef>
                <a:spcPts val="500"/>
              </a:spcBef>
              <a:spcAft>
                <a:spcPts val="500"/>
              </a:spcAft>
              <a:buClr>
                <a:srgbClr val="0070C0"/>
              </a:buClr>
              <a:buFont typeface="Arial" panose="020B0604020202020204" pitchFamily="34" charset="0"/>
              <a:buChar char="•"/>
            </a:pPr>
            <a:r>
              <a:rPr lang="en-GB" dirty="0"/>
              <a:t>Manage work stress appropriately.</a:t>
            </a:r>
          </a:p>
          <a:p>
            <a:pPr marL="342900" indent="-342900">
              <a:spcBef>
                <a:spcPts val="500"/>
              </a:spcBef>
              <a:spcAft>
                <a:spcPts val="500"/>
              </a:spcAft>
              <a:buClr>
                <a:srgbClr val="0070C0"/>
              </a:buClr>
              <a:buFont typeface="Arial" panose="020B0604020202020204" pitchFamily="34" charset="0"/>
              <a:buChar char="•"/>
            </a:pPr>
            <a:r>
              <a:rPr lang="en-GB" dirty="0"/>
              <a:t>Look for training opportunities.</a:t>
            </a:r>
          </a:p>
          <a:p>
            <a:pPr marL="342900" indent="-342900">
              <a:spcBef>
                <a:spcPts val="500"/>
              </a:spcBef>
              <a:spcAft>
                <a:spcPts val="500"/>
              </a:spcAft>
              <a:buClr>
                <a:srgbClr val="0070C0"/>
              </a:buClr>
              <a:buFont typeface="Arial" panose="020B0604020202020204" pitchFamily="34" charset="0"/>
              <a:buChar char="•"/>
            </a:pPr>
            <a:r>
              <a:rPr lang="en-GB" dirty="0"/>
              <a:t>Be adaptable. </a:t>
            </a:r>
          </a:p>
          <a:p>
            <a:pPr marL="342900" indent="-342900">
              <a:spcBef>
                <a:spcPts val="500"/>
              </a:spcBef>
              <a:spcAft>
                <a:spcPts val="500"/>
              </a:spcAft>
              <a:buClr>
                <a:srgbClr val="0070C0"/>
              </a:buClr>
              <a:buFont typeface="Arial" panose="020B0604020202020204" pitchFamily="34" charset="0"/>
              <a:buChar char="•"/>
            </a:pPr>
            <a:r>
              <a:rPr lang="en-GB" dirty="0"/>
              <a:t>Build networks.  </a:t>
            </a:r>
          </a:p>
          <a:p>
            <a:pPr marL="342900" indent="-342900">
              <a:spcBef>
                <a:spcPts val="500"/>
              </a:spcBef>
              <a:spcAft>
                <a:spcPts val="500"/>
              </a:spcAft>
              <a:buClr>
                <a:srgbClr val="0070C0"/>
              </a:buClr>
              <a:buFont typeface="Arial" panose="020B0604020202020204" pitchFamily="34" charset="0"/>
              <a:buChar char="•"/>
            </a:pPr>
            <a:r>
              <a:rPr lang="en-GB" dirty="0"/>
              <a:t>Build your self confidence.</a:t>
            </a:r>
          </a:p>
          <a:p>
            <a:pPr marL="342900" indent="-342900">
              <a:spcBef>
                <a:spcPts val="500"/>
              </a:spcBef>
              <a:spcAft>
                <a:spcPts val="500"/>
              </a:spcAft>
              <a:buClr>
                <a:srgbClr val="0070C0"/>
              </a:buClr>
              <a:buFont typeface="Arial" panose="020B0604020202020204" pitchFamily="34" charset="0"/>
              <a:buChar char="•"/>
            </a:pPr>
            <a:r>
              <a:rPr lang="en-GB" dirty="0"/>
              <a:t>Maintain perspective.  </a:t>
            </a:r>
          </a:p>
        </p:txBody>
      </p:sp>
      <p:pic>
        <p:nvPicPr>
          <p:cNvPr id="2050" name="Picture 2">
            <a:extLst>
              <a:ext uri="{FF2B5EF4-FFF2-40B4-BE49-F238E27FC236}">
                <a16:creationId xmlns:a16="http://schemas.microsoft.com/office/drawing/2014/main" id="{785A19F1-CDF5-4D5B-9655-FB0F2F7E2C4E}"/>
              </a:ext>
            </a:extLst>
          </p:cNvPr>
          <p:cNvPicPr>
            <a:picLocks noChangeAspect="1" noChangeArrowheads="1"/>
          </p:cNvPicPr>
          <p:nvPr/>
        </p:nvPicPr>
        <p:blipFill>
          <a:blip r:embed="rId3"/>
          <a:srcRect/>
          <a:stretch/>
        </p:blipFill>
        <p:spPr bwMode="auto">
          <a:xfrm>
            <a:off x="5040753" y="2516259"/>
            <a:ext cx="3540875" cy="23653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905496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Rot="1" noMove="1" noResize="1" noEditPoints="1" noAdjustHandles="1" noChangeArrowheads="1" noChangeShapeType="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2" name="TextBox 1">
            <a:extLst>
              <a:ext uri="{FF2B5EF4-FFF2-40B4-BE49-F238E27FC236}">
                <a16:creationId xmlns:a16="http://schemas.microsoft.com/office/drawing/2014/main" id="{BE05CE5A-D2E0-E33D-6B81-A09599F47380}"/>
              </a:ext>
            </a:extLst>
          </p:cNvPr>
          <p:cNvSpPr txBox="1"/>
          <p:nvPr/>
        </p:nvSpPr>
        <p:spPr>
          <a:xfrm>
            <a:off x="1907704" y="6165304"/>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73A71AD-83D4-4E6D-B5FC-087F35CAB2F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461a341-6040-4841-94a8-bc3e8908b04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3.xml><?xml version="1.0" encoding="utf-8"?>
<ds:datastoreItem xmlns:ds="http://schemas.openxmlformats.org/officeDocument/2006/customXml" ds:itemID="{C8AF071A-8EFF-4DC2-9186-AABD1AC91212}">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3001</TotalTime>
  <Words>546</Words>
  <Application>Microsoft Office PowerPoint</Application>
  <PresentationFormat>On-screen Show (4:3)</PresentationFormat>
  <Paragraphs>66</Paragraphs>
  <Slides>8</Slides>
  <Notes>6</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vt:i4>
      </vt:variant>
    </vt:vector>
  </HeadingPairs>
  <TitlesOfParts>
    <vt:vector size="13" baseType="lpstr">
      <vt:lpstr>ＭＳ Ｐゴシック</vt:lpstr>
      <vt:lpstr>Arial</vt:lpstr>
      <vt:lpstr>Lucida Grande</vt:lpstr>
      <vt:lpstr>Times New Roman</vt:lpstr>
      <vt:lpstr>Default Design</vt:lpstr>
      <vt:lpstr>PowerPoint 4: Self-management and resilience</vt:lpstr>
      <vt:lpstr>Learning objectives</vt:lpstr>
      <vt:lpstr>Self-management </vt:lpstr>
      <vt:lpstr>Self-management organisation benefits</vt:lpstr>
      <vt:lpstr>Self-management employee benefits</vt:lpstr>
      <vt:lpstr>Resilience</vt:lpstr>
      <vt:lpstr>How to be resilient</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Andrew Lowe</cp:lastModifiedBy>
  <cp:revision>186</cp:revision>
  <dcterms:created xsi:type="dcterms:W3CDTF">2013-05-28T00:38:54Z</dcterms:created>
  <dcterms:modified xsi:type="dcterms:W3CDTF">2025-11-21T09:38:45Z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